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vml" ContentType="application/vnd.openxmlformats-officedocument.vmlDrawi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handoutMasterIdLst>
    <p:handoutMasterId r:id="rId21"/>
  </p:handoutMasterIdLst>
  <p:sldIdLst>
    <p:sldId id="294" r:id="rId2"/>
    <p:sldId id="295" r:id="rId3"/>
    <p:sldId id="297" r:id="rId4"/>
    <p:sldId id="299" r:id="rId5"/>
    <p:sldId id="300" r:id="rId6"/>
    <p:sldId id="301" r:id="rId7"/>
    <p:sldId id="298" r:id="rId8"/>
    <p:sldId id="287" r:id="rId9"/>
    <p:sldId id="276" r:id="rId10"/>
    <p:sldId id="302" r:id="rId11"/>
    <p:sldId id="303" r:id="rId12"/>
    <p:sldId id="304" r:id="rId13"/>
    <p:sldId id="305" r:id="rId14"/>
    <p:sldId id="306" r:id="rId15"/>
    <p:sldId id="307" r:id="rId16"/>
    <p:sldId id="308" r:id="rId17"/>
    <p:sldId id="309" r:id="rId18"/>
    <p:sldId id="310" r:id="rId19"/>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2B6CA8"/>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showGuides="1">
      <p:cViewPr varScale="1">
        <p:scale>
          <a:sx n="111" d="100"/>
          <a:sy n="111" d="100"/>
        </p:scale>
        <p:origin x="-104" y="-112"/>
      </p:cViewPr>
      <p:guideLst>
        <p:guide orient="horz" pos="707"/>
        <p:guide pos="403"/>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notesMaster" Target="notesMasters/notesMaster1.xml"/><Relationship Id="rId21" Type="http://schemas.openxmlformats.org/officeDocument/2006/relationships/handoutMaster" Target="handoutMasters/handoutMaster1.xml"/><Relationship Id="rId22" Type="http://schemas.openxmlformats.org/officeDocument/2006/relationships/printerSettings" Target="printerSettings/printerSettings1.bin"/><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 Id="rId2" Type="http://schemas.openxmlformats.org/officeDocument/2006/relationships/image" Target="../media/image3.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111" charset="-52"/>
                <a:ea typeface="ＭＳ Ｐゴシック" pitchFamily="-111" charset="-128"/>
                <a:cs typeface="ＭＳ Ｐゴシック" pitchFamily="-111" charset="-128"/>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vl1pPr>
          </a:lstStyle>
          <a:p>
            <a:pPr>
              <a:defRPr/>
            </a:pPr>
            <a:fld id="{4143537E-ACD4-9548-AC94-F5B041DF7838}" type="datetime1">
              <a:rPr lang="en-US"/>
              <a:pPr>
                <a:defRPr/>
              </a:pPr>
              <a:t>5/26/14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Arial" pitchFamily="-111" charset="-52"/>
                <a:ea typeface="ＭＳ Ｐゴシック" pitchFamily="-111" charset="-128"/>
                <a:cs typeface="ＭＳ Ｐゴシック" pitchFamily="-111" charset="-128"/>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vl1pPr>
          </a:lstStyle>
          <a:p>
            <a:pPr>
              <a:defRPr/>
            </a:pPr>
            <a:fld id="{62163E58-DEF0-A14F-8989-183CA6E4A289}" type="slidenum">
              <a:rPr lang="en-US"/>
              <a:pPr>
                <a:defRPr/>
              </a:pPr>
              <a:t>‹#›</a:t>
            </a:fld>
            <a:endParaRPr lang="en-US"/>
          </a:p>
        </p:txBody>
      </p:sp>
    </p:spTree>
    <p:extLst>
      <p:ext uri="{BB962C8B-B14F-4D97-AF65-F5344CB8AC3E}">
        <p14:creationId xmlns:p14="http://schemas.microsoft.com/office/powerpoint/2010/main" val="42339749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F0B34AD-A949-3246-9A3D-289A45FE433A}" type="datetimeFigureOut">
              <a:rPr lang="en-US" smtClean="0"/>
              <a:t>5/26/14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398F5A8-9CC3-2B43-A30C-E65EEAC3CADA}" type="slidenum">
              <a:rPr lang="en-US" smtClean="0"/>
              <a:t>‹#›</a:t>
            </a:fld>
            <a:endParaRPr lang="en-US"/>
          </a:p>
        </p:txBody>
      </p:sp>
    </p:spTree>
    <p:extLst>
      <p:ext uri="{BB962C8B-B14F-4D97-AF65-F5344CB8AC3E}">
        <p14:creationId xmlns:p14="http://schemas.microsoft.com/office/powerpoint/2010/main" val="311474253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GERD is one of the most common medical conditions. Studies suggest that approximately one-third of the population suffers from GERD.</a:t>
            </a:r>
            <a:endParaRPr lang="en-US" dirty="0"/>
          </a:p>
        </p:txBody>
      </p:sp>
      <p:sp>
        <p:nvSpPr>
          <p:cNvPr id="4" name="Slide Number Placeholder 3"/>
          <p:cNvSpPr>
            <a:spLocks noGrp="1"/>
          </p:cNvSpPr>
          <p:nvPr>
            <p:ph type="sldNum" sz="quarter" idx="10"/>
          </p:nvPr>
        </p:nvSpPr>
        <p:spPr/>
        <p:txBody>
          <a:bodyPr/>
          <a:lstStyle/>
          <a:p>
            <a:fld id="{D398F5A8-9CC3-2B43-A30C-E65EEAC3CADA}" type="slidenum">
              <a:rPr lang="en-US" smtClean="0"/>
              <a:t>1</a:t>
            </a:fld>
            <a:endParaRPr lang="en-US"/>
          </a:p>
        </p:txBody>
      </p:sp>
    </p:spTree>
    <p:extLst>
      <p:ext uri="{BB962C8B-B14F-4D97-AF65-F5344CB8AC3E}">
        <p14:creationId xmlns:p14="http://schemas.microsoft.com/office/powerpoint/2010/main" val="7508059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589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365891" name="Rectangle 3"/>
          <p:cNvSpPr>
            <a:spLocks noGrp="1" noChangeArrowheads="1"/>
          </p:cNvSpPr>
          <p:nvPr>
            <p:ph type="body" idx="1"/>
          </p:nvPr>
        </p:nvSpPr>
        <p:spPr>
          <a:xfrm>
            <a:off x="913158" y="4344025"/>
            <a:ext cx="5031685" cy="4114488"/>
          </a:xfrm>
        </p:spPr>
        <p:txBody>
          <a:bodyPr/>
          <a:lstStyle/>
          <a:p>
            <a:r>
              <a:rPr lang="en-US" sz="1200" b="0" i="0" u="none" strike="noStrike" kern="1200" baseline="0" dirty="0" smtClean="0">
                <a:solidFill>
                  <a:schemeClr val="tx1"/>
                </a:solidFill>
                <a:latin typeface="+mn-lt"/>
                <a:ea typeface="+mn-ea"/>
                <a:cs typeface="+mn-cs"/>
              </a:rPr>
              <a:t>Medications for GERD may include over the counter antacids, H2 blockers or PPIs that impede or block acid production, or </a:t>
            </a:r>
            <a:r>
              <a:rPr lang="en-US" sz="1200" b="0" i="0" u="none" strike="noStrike" kern="1200" baseline="0" dirty="0" err="1" smtClean="0">
                <a:solidFill>
                  <a:schemeClr val="tx1"/>
                </a:solidFill>
                <a:latin typeface="+mn-lt"/>
                <a:ea typeface="+mn-ea"/>
                <a:cs typeface="+mn-cs"/>
              </a:rPr>
              <a:t>Prokinetics</a:t>
            </a:r>
            <a:r>
              <a:rPr lang="en-US" sz="1200" b="0" i="0" u="none" strike="noStrike" kern="1200" baseline="0" dirty="0" smtClean="0">
                <a:solidFill>
                  <a:schemeClr val="tx1"/>
                </a:solidFill>
                <a:latin typeface="+mn-lt"/>
                <a:ea typeface="+mn-ea"/>
                <a:cs typeface="+mn-cs"/>
              </a:rPr>
              <a:t> to help make the stomach empty faster. </a:t>
            </a:r>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589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365891" name="Rectangle 3"/>
          <p:cNvSpPr>
            <a:spLocks noGrp="1" noChangeArrowheads="1"/>
          </p:cNvSpPr>
          <p:nvPr>
            <p:ph type="body" idx="1"/>
          </p:nvPr>
        </p:nvSpPr>
        <p:spPr>
          <a:xfrm>
            <a:off x="913158" y="4344025"/>
            <a:ext cx="5031685" cy="4114488"/>
          </a:xfrm>
        </p:spPr>
        <p:txBody>
          <a:bodyPr/>
          <a:lstStyle/>
          <a:p>
            <a:r>
              <a:rPr lang="en-US" sz="1200" b="0" i="0" u="none" strike="noStrike" kern="1200" baseline="0" dirty="0" smtClean="0">
                <a:solidFill>
                  <a:schemeClr val="tx1"/>
                </a:solidFill>
                <a:latin typeface="+mn-lt"/>
                <a:ea typeface="+mn-ea"/>
                <a:cs typeface="+mn-cs"/>
              </a:rPr>
              <a:t>A Nissen fundoplication is the standard surgical treatment for GERD. The upper part of the stomach is wrapped around the LES to strengthen the sphincter and prevent acid reflux and to repair a hiatal hernia. Fundoplication can be done as a minimally invasive procedure, through small incisions in the abdomen and also </a:t>
            </a:r>
            <a:r>
              <a:rPr lang="en-US" sz="1200" b="0" i="0" u="none" strike="noStrike" kern="1200" baseline="0" dirty="0" err="1" smtClean="0">
                <a:solidFill>
                  <a:schemeClr val="tx1"/>
                </a:solidFill>
                <a:latin typeface="+mn-lt"/>
                <a:ea typeface="+mn-ea"/>
                <a:cs typeface="+mn-cs"/>
              </a:rPr>
              <a:t>transorally</a:t>
            </a:r>
            <a:r>
              <a:rPr lang="en-US" sz="1200" b="0" i="0" u="none" strike="noStrike" kern="1200" baseline="0" dirty="0" smtClean="0">
                <a:solidFill>
                  <a:schemeClr val="tx1"/>
                </a:solidFill>
                <a:latin typeface="+mn-lt"/>
                <a:ea typeface="+mn-ea"/>
                <a:cs typeface="+mn-cs"/>
              </a:rPr>
              <a:t> with no incisions. </a:t>
            </a:r>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589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365891" name="Rectangle 3"/>
          <p:cNvSpPr>
            <a:spLocks noGrp="1" noChangeArrowheads="1"/>
          </p:cNvSpPr>
          <p:nvPr>
            <p:ph type="body" idx="1"/>
          </p:nvPr>
        </p:nvSpPr>
        <p:spPr>
          <a:xfrm>
            <a:off x="913158" y="4344025"/>
            <a:ext cx="5031685" cy="4114488"/>
          </a:xfrm>
        </p:spPr>
        <p:txBody>
          <a:bodyPr/>
          <a:lstStyle/>
          <a:p>
            <a:r>
              <a:rPr lang="en-US" sz="1200" b="0" i="0" u="none" strike="noStrike" kern="1200" baseline="0" dirty="0" smtClean="0">
                <a:solidFill>
                  <a:schemeClr val="tx1"/>
                </a:solidFill>
                <a:latin typeface="+mn-lt"/>
                <a:ea typeface="+mn-ea"/>
                <a:cs typeface="+mn-cs"/>
              </a:rPr>
              <a:t>If you are not responding to lifestyle changes and medications or don’t wish to stay on long term PPIs because of side effects – but do not wish to undergo any kind of surgical fundoplication – Stretta therapy is a good option. Stretta is an effective and minimally invasive procedure that improves the function of the LES and improves the symptoms of GERD.</a:t>
            </a:r>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589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365891" name="Rectangle 3"/>
          <p:cNvSpPr>
            <a:spLocks noGrp="1" noChangeArrowheads="1"/>
          </p:cNvSpPr>
          <p:nvPr>
            <p:ph type="body" idx="1"/>
          </p:nvPr>
        </p:nvSpPr>
        <p:spPr>
          <a:xfrm>
            <a:off x="913158" y="4344025"/>
            <a:ext cx="5031685" cy="4114488"/>
          </a:xfrm>
        </p:spPr>
        <p:txBody>
          <a:bodyPr/>
          <a:lstStyle/>
          <a:p>
            <a:r>
              <a:rPr lang="en-US" sz="1200" b="0" i="0" u="none" strike="noStrike" kern="1200" baseline="0" dirty="0" smtClean="0">
                <a:solidFill>
                  <a:schemeClr val="tx1"/>
                </a:solidFill>
                <a:latin typeface="+mn-lt"/>
                <a:ea typeface="+mn-ea"/>
                <a:cs typeface="+mn-cs"/>
              </a:rPr>
              <a:t>Stretta is an outpatient procedure, that is performed in less than 60 minutes. Stretta has a significantly lower complication rate compared to all other types of reflux surgery – and having a Stretta doesn’t preclude reflux surgery later if necessary.</a:t>
            </a:r>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589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365891" name="Rectangle 3"/>
          <p:cNvSpPr>
            <a:spLocks noGrp="1" noChangeArrowheads="1"/>
          </p:cNvSpPr>
          <p:nvPr>
            <p:ph type="body" idx="1"/>
          </p:nvPr>
        </p:nvSpPr>
        <p:spPr>
          <a:xfrm>
            <a:off x="913158" y="4344025"/>
            <a:ext cx="5031685" cy="4114488"/>
          </a:xfrm>
        </p:spPr>
        <p:txBody>
          <a:bodyPr/>
          <a:lstStyle/>
          <a:p>
            <a:r>
              <a:rPr lang="en-US" sz="1200" b="0" i="0" u="none" strike="noStrike" kern="1200" baseline="0" dirty="0" smtClean="0">
                <a:solidFill>
                  <a:schemeClr val="tx1"/>
                </a:solidFill>
                <a:latin typeface="+mn-lt"/>
                <a:ea typeface="+mn-ea"/>
                <a:cs typeface="+mn-cs"/>
              </a:rPr>
              <a:t>Studies show that 90% of Stretta patients are satisfied with their treatment and that improvement in symptoms is sustained for up to 4 years. These satisfied patients report improvements in quality of life and many are able to discontinue medications</a:t>
            </a:r>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589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365891" name="Rectangle 3"/>
          <p:cNvSpPr>
            <a:spLocks noGrp="1" noChangeArrowheads="1"/>
          </p:cNvSpPr>
          <p:nvPr>
            <p:ph type="body" idx="1"/>
          </p:nvPr>
        </p:nvSpPr>
        <p:spPr>
          <a:xfrm>
            <a:off x="913158" y="4344025"/>
            <a:ext cx="5031685" cy="4114488"/>
          </a:xfrm>
        </p:spPr>
        <p:txBody>
          <a:bodyPr/>
          <a:lstStyle/>
          <a:p>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589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365891" name="Rectangle 3"/>
          <p:cNvSpPr>
            <a:spLocks noGrp="1" noChangeArrowheads="1"/>
          </p:cNvSpPr>
          <p:nvPr>
            <p:ph type="body" idx="1"/>
          </p:nvPr>
        </p:nvSpPr>
        <p:spPr>
          <a:xfrm>
            <a:off x="913158" y="4344025"/>
            <a:ext cx="5031685" cy="4114488"/>
          </a:xfrm>
        </p:spPr>
        <p:txBody>
          <a:bodyPr/>
          <a:lstStyle/>
          <a:p>
            <a:r>
              <a:rPr lang="en-US" sz="1200" b="0" i="0" u="none" strike="noStrike" kern="1200" baseline="0" dirty="0" smtClean="0">
                <a:solidFill>
                  <a:schemeClr val="tx1"/>
                </a:solidFill>
                <a:latin typeface="+mn-lt"/>
                <a:ea typeface="+mn-ea"/>
                <a:cs typeface="+mn-cs"/>
              </a:rPr>
              <a:t>Patients return to most activities the next day. Studies show that 92% of Stretta patients are satisfied with their treatment and that improvement in symptoms is sustained for up to 4 years. These satisfied patients report improvements in quality of life and many are able to discontinue medications</a:t>
            </a:r>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589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365891" name="Rectangle 3"/>
          <p:cNvSpPr>
            <a:spLocks noGrp="1" noChangeArrowheads="1"/>
          </p:cNvSpPr>
          <p:nvPr>
            <p:ph type="body" idx="1"/>
          </p:nvPr>
        </p:nvSpPr>
        <p:spPr>
          <a:xfrm>
            <a:off x="913158" y="4344025"/>
            <a:ext cx="5031685" cy="4114488"/>
          </a:xfrm>
        </p:spPr>
        <p:txBody>
          <a:bodyP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565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355651" name="Rectangle 3"/>
          <p:cNvSpPr>
            <a:spLocks noGrp="1" noChangeArrowheads="1"/>
          </p:cNvSpPr>
          <p:nvPr>
            <p:ph type="body" idx="1"/>
          </p:nvPr>
        </p:nvSpPr>
        <p:spPr>
          <a:xfrm>
            <a:off x="913158" y="4344025"/>
            <a:ext cx="5031685" cy="4114488"/>
          </a:xfrm>
        </p:spPr>
        <p:txBody>
          <a:bodyPr/>
          <a:lstStyle/>
          <a:p>
            <a:r>
              <a:rPr lang="en-US" sz="1200" b="0" i="0" u="none" strike="noStrike" kern="1200" baseline="0" dirty="0" err="1" smtClean="0">
                <a:solidFill>
                  <a:schemeClr val="tx1"/>
                </a:solidFill>
                <a:latin typeface="+mn-lt"/>
                <a:ea typeface="+mn-ea"/>
                <a:cs typeface="+mn-cs"/>
              </a:rPr>
              <a:t>Gastroesophageal</a:t>
            </a:r>
            <a:r>
              <a:rPr lang="en-US" sz="1200" b="0" i="0" u="none" strike="noStrike" kern="1200" baseline="0" dirty="0" smtClean="0">
                <a:solidFill>
                  <a:schemeClr val="tx1"/>
                </a:solidFill>
                <a:latin typeface="+mn-lt"/>
                <a:ea typeface="+mn-ea"/>
                <a:cs typeface="+mn-cs"/>
              </a:rPr>
              <a:t> Reflux Disease (or GERD) occurs when the Lower Esophageal </a:t>
            </a:r>
            <a:r>
              <a:rPr lang="en-US" sz="1200" b="0" i="0" u="none" strike="noStrike" kern="1200" baseline="0" dirty="0" err="1" smtClean="0">
                <a:solidFill>
                  <a:schemeClr val="tx1"/>
                </a:solidFill>
                <a:latin typeface="+mn-lt"/>
                <a:ea typeface="+mn-ea"/>
                <a:cs typeface="+mn-cs"/>
              </a:rPr>
              <a:t>Spincter</a:t>
            </a:r>
            <a:r>
              <a:rPr lang="en-US" sz="1200" b="0" i="0" u="none" strike="noStrike" kern="1200" baseline="0" dirty="0" smtClean="0">
                <a:solidFill>
                  <a:schemeClr val="tx1"/>
                </a:solidFill>
                <a:latin typeface="+mn-lt"/>
                <a:ea typeface="+mn-ea"/>
                <a:cs typeface="+mn-cs"/>
              </a:rPr>
              <a:t> (or LES), does not close properly and stomach contents leak back, or reflux, into the esophagus. </a:t>
            </a:r>
          </a:p>
          <a:p>
            <a:r>
              <a:rPr lang="en-US" sz="1200" b="0" i="0" u="none" strike="noStrike" kern="1200" baseline="0" dirty="0" smtClean="0">
                <a:solidFill>
                  <a:schemeClr val="tx1"/>
                </a:solidFill>
                <a:latin typeface="+mn-lt"/>
                <a:ea typeface="+mn-ea"/>
                <a:cs typeface="+mn-cs"/>
              </a:rPr>
              <a:t>When the LES is inappropriately relaxed (or open), refluxed stomach acid contacts the lining of the esophagus, causing a burning sensation in the chest or throat called heartburn. Occasional heartburn is common and does not necessarily mean one has GERD. Heartburn that occurs more than twice a week is chronic and may be considered to be GERD. </a:t>
            </a:r>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179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361795" name="Rectangle 3"/>
          <p:cNvSpPr>
            <a:spLocks noGrp="1" noChangeArrowheads="1"/>
          </p:cNvSpPr>
          <p:nvPr>
            <p:ph type="body" idx="1"/>
          </p:nvPr>
        </p:nvSpPr>
        <p:spPr>
          <a:xfrm>
            <a:off x="913158" y="4344025"/>
            <a:ext cx="5031685" cy="4114488"/>
          </a:xfrm>
        </p:spPr>
        <p:txBody>
          <a:bodyPr/>
          <a:lstStyle/>
          <a:p>
            <a:r>
              <a:rPr lang="en-US" sz="1200" b="0" i="0" u="none" strike="noStrike" kern="1200" baseline="0" dirty="0" smtClean="0">
                <a:solidFill>
                  <a:schemeClr val="tx1"/>
                </a:solidFill>
                <a:latin typeface="+mn-lt"/>
                <a:ea typeface="+mn-ea"/>
                <a:cs typeface="+mn-cs"/>
              </a:rPr>
              <a:t>The main symptoms of GERD are persistent heartburn and acid regurgitation. Some people have Reflux without heartburn. Instead, they experience pain in the chest, hoarseness, or trouble swallowing. Others may experience heartburn without actual reflux of acid or food. </a:t>
            </a:r>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179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361795" name="Rectangle 3"/>
          <p:cNvSpPr>
            <a:spLocks noGrp="1" noChangeArrowheads="1"/>
          </p:cNvSpPr>
          <p:nvPr>
            <p:ph type="body" idx="1"/>
          </p:nvPr>
        </p:nvSpPr>
        <p:spPr>
          <a:xfrm>
            <a:off x="913158" y="4344025"/>
            <a:ext cx="5031685" cy="4114488"/>
          </a:xfrm>
        </p:spPr>
        <p:txBody>
          <a:bodyPr/>
          <a:lstStyle/>
          <a:p>
            <a:r>
              <a:rPr lang="en-US" sz="1200" b="0" i="0" u="none" strike="noStrike" kern="1200" baseline="0" dirty="0" smtClean="0">
                <a:solidFill>
                  <a:schemeClr val="tx1"/>
                </a:solidFill>
                <a:latin typeface="+mn-lt"/>
                <a:ea typeface="+mn-ea"/>
                <a:cs typeface="+mn-cs"/>
              </a:rPr>
              <a:t>No one knows exactly the underlying cause of GERD, but a hiatal hernia or lifestyle factors may contribute. </a:t>
            </a:r>
          </a:p>
          <a:p>
            <a:r>
              <a:rPr lang="en-US" sz="1200" b="0" i="0" u="none" strike="noStrike" kern="1200" baseline="0" dirty="0" smtClean="0">
                <a:solidFill>
                  <a:schemeClr val="tx1"/>
                </a:solidFill>
                <a:latin typeface="+mn-lt"/>
                <a:ea typeface="+mn-ea"/>
                <a:cs typeface="+mn-cs"/>
              </a:rPr>
              <a:t>When a hiatal hernia is present, it is easier for the acid to reflux. In this way, a hiatal hernia can contribute to reflux. A hiatal hernia can happen in people of any age; many otherwise healthy people over 50 have a small one. </a:t>
            </a:r>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179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361795" name="Rectangle 3"/>
          <p:cNvSpPr>
            <a:spLocks noGrp="1" noChangeArrowheads="1"/>
          </p:cNvSpPr>
          <p:nvPr>
            <p:ph type="body" idx="1"/>
          </p:nvPr>
        </p:nvSpPr>
        <p:spPr>
          <a:xfrm>
            <a:off x="913158" y="4344025"/>
            <a:ext cx="5031685" cy="4114488"/>
          </a:xfrm>
        </p:spPr>
        <p:txBody>
          <a:bodyPr/>
          <a:lstStyle/>
          <a:p>
            <a:r>
              <a:rPr lang="en-US" sz="1200" b="0" i="0" u="none" strike="noStrike" kern="1200" baseline="0" dirty="0" smtClean="0">
                <a:solidFill>
                  <a:schemeClr val="tx1"/>
                </a:solidFill>
                <a:latin typeface="+mn-lt"/>
                <a:ea typeface="+mn-ea"/>
                <a:cs typeface="+mn-cs"/>
              </a:rPr>
              <a:t>Lifestyle factors that can contribute to GERD are: Alcohol use, obesity, eating large or late night meals, pregnancy, smoking, stress, weight training. </a:t>
            </a:r>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179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361795" name="Rectangle 3"/>
          <p:cNvSpPr>
            <a:spLocks noGrp="1" noChangeArrowheads="1"/>
          </p:cNvSpPr>
          <p:nvPr>
            <p:ph type="body" idx="1"/>
          </p:nvPr>
        </p:nvSpPr>
        <p:spPr>
          <a:xfrm>
            <a:off x="913158" y="4344025"/>
            <a:ext cx="5031685" cy="4114488"/>
          </a:xfrm>
        </p:spPr>
        <p:txBody>
          <a:bodyPr/>
          <a:lstStyle/>
          <a:p>
            <a:r>
              <a:rPr lang="en-US" sz="1200" b="0" i="0" u="none" strike="noStrike" kern="1200" baseline="0" dirty="0" smtClean="0">
                <a:solidFill>
                  <a:schemeClr val="tx1"/>
                </a:solidFill>
                <a:latin typeface="+mn-lt"/>
                <a:ea typeface="+mn-ea"/>
                <a:cs typeface="+mn-cs"/>
              </a:rPr>
              <a:t>Certain foods can be associated with reflux events. Some triggers are citrus fruits, chocolate, drinks with caffeine, fatty or fried food, garlic and onions, mint flavorings and spicy or tomato based foods</a:t>
            </a:r>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589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365891" name="Rectangle 3"/>
          <p:cNvSpPr>
            <a:spLocks noGrp="1" noChangeArrowheads="1"/>
          </p:cNvSpPr>
          <p:nvPr>
            <p:ph type="body" idx="1"/>
          </p:nvPr>
        </p:nvSpPr>
        <p:spPr>
          <a:xfrm>
            <a:off x="913158" y="4344025"/>
            <a:ext cx="5031685" cy="4114488"/>
          </a:xfrm>
        </p:spPr>
        <p:txBody>
          <a:bodyPr/>
          <a:lstStyle/>
          <a:p>
            <a:r>
              <a:rPr lang="en-US"/>
              <a:t>There are many ways to tell if you are suffering from GERD. If your symptoms respond to anti-acid medications, you most likely have GERD. Your physician may also perform a diagnostic test on you called endoscopy whereby a scope is placed down your esophagus to look at the tissue. In GERD patients, the esophageal lining is often inflamed.  There is also a 24 hour pH test that detects the presence of acid in your esophagus.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Treatment options for GERD are provided in a tiered approach beginning with lifestyle changes, then progressing to medications. If patients do not respond to those conservative measures they can proceed to minimally invasive therapy such as Stretta then on to invasive surgery or implants. </a:t>
            </a:r>
            <a:endParaRPr lang="en-US" dirty="0"/>
          </a:p>
        </p:txBody>
      </p:sp>
      <p:sp>
        <p:nvSpPr>
          <p:cNvPr id="4" name="Slide Number Placeholder 3"/>
          <p:cNvSpPr>
            <a:spLocks noGrp="1"/>
          </p:cNvSpPr>
          <p:nvPr>
            <p:ph type="sldNum" sz="quarter" idx="10"/>
          </p:nvPr>
        </p:nvSpPr>
        <p:spPr/>
        <p:txBody>
          <a:bodyPr/>
          <a:lstStyle/>
          <a:p>
            <a:fld id="{D398F5A8-9CC3-2B43-A30C-E65EEAC3CADA}" type="slidenum">
              <a:rPr lang="en-US" smtClean="0"/>
              <a:t>9</a:t>
            </a:fld>
            <a:endParaRPr lang="en-US"/>
          </a:p>
        </p:txBody>
      </p:sp>
    </p:spTree>
    <p:extLst>
      <p:ext uri="{BB962C8B-B14F-4D97-AF65-F5344CB8AC3E}">
        <p14:creationId xmlns:p14="http://schemas.microsoft.com/office/powerpoint/2010/main" val="42048793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589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365891" name="Rectangle 3"/>
          <p:cNvSpPr>
            <a:spLocks noGrp="1" noChangeArrowheads="1"/>
          </p:cNvSpPr>
          <p:nvPr>
            <p:ph type="body" idx="1"/>
          </p:nvPr>
        </p:nvSpPr>
        <p:spPr>
          <a:xfrm>
            <a:off x="913158" y="4344025"/>
            <a:ext cx="5031685" cy="4114488"/>
          </a:xfrm>
        </p:spPr>
        <p:txBody>
          <a:bodyPr/>
          <a:lstStyle/>
          <a:p>
            <a:r>
              <a:rPr lang="en-US" sz="1200" b="1" i="0" u="none" strike="noStrike" kern="1200" baseline="0" dirty="0" smtClean="0">
                <a:solidFill>
                  <a:schemeClr val="tx1"/>
                </a:solidFill>
                <a:latin typeface="+mn-lt"/>
                <a:ea typeface="+mn-ea"/>
                <a:cs typeface="+mn-cs"/>
              </a:rPr>
              <a:t>For Lifestyle Changes - Patients should: </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 Stop smoking and drinking alcohol </a:t>
            </a:r>
          </a:p>
          <a:p>
            <a:r>
              <a:rPr lang="en-US" sz="1200" b="0" i="0" u="none" strike="noStrike" kern="1200" baseline="0" dirty="0" smtClean="0">
                <a:solidFill>
                  <a:schemeClr val="tx1"/>
                </a:solidFill>
                <a:latin typeface="+mn-lt"/>
                <a:ea typeface="+mn-ea"/>
                <a:cs typeface="+mn-cs"/>
              </a:rPr>
              <a:t>• Lose weight if needed </a:t>
            </a:r>
          </a:p>
          <a:p>
            <a:r>
              <a:rPr lang="en-US" sz="1200" b="0" i="0" u="none" strike="noStrike" kern="1200" baseline="0" dirty="0" smtClean="0">
                <a:solidFill>
                  <a:schemeClr val="tx1"/>
                </a:solidFill>
                <a:latin typeface="+mn-lt"/>
                <a:ea typeface="+mn-ea"/>
                <a:cs typeface="+mn-cs"/>
              </a:rPr>
              <a:t>• Eat small meals and avoid lying down for 3 hours after meals </a:t>
            </a:r>
          </a:p>
          <a:p>
            <a:r>
              <a:rPr lang="en-US" sz="1200" b="0" i="0" u="none" strike="noStrike" kern="1200" baseline="0" dirty="0" smtClean="0">
                <a:solidFill>
                  <a:schemeClr val="tx1"/>
                </a:solidFill>
                <a:latin typeface="+mn-lt"/>
                <a:ea typeface="+mn-ea"/>
                <a:cs typeface="+mn-cs"/>
              </a:rPr>
              <a:t>• Wear loose-fitting clothes - and </a:t>
            </a:r>
          </a:p>
          <a:p>
            <a:r>
              <a:rPr lang="en-US" sz="1200" b="0" i="0" u="none" strike="noStrike" kern="1200" baseline="0" dirty="0" smtClean="0">
                <a:solidFill>
                  <a:schemeClr val="tx1"/>
                </a:solidFill>
                <a:latin typeface="+mn-lt"/>
                <a:ea typeface="+mn-ea"/>
                <a:cs typeface="+mn-cs"/>
              </a:rPr>
              <a:t>• Try raising the head of their bed 6 to 8 inches </a:t>
            </a:r>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18A333C3-3EFC-EF48-A466-A1C3FAD387EB}" type="datetime1">
              <a:rPr lang="en-US"/>
              <a:pPr>
                <a:defRPr/>
              </a:pPr>
              <a:t>5/26/14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CA1AD9D-F2C6-514B-9A9E-88720AC744C5}" type="slidenum">
              <a:rPr lang="en-US"/>
              <a:pPr>
                <a:defRPr/>
              </a:pPr>
              <a:t>‹#›</a:t>
            </a:fld>
            <a:endParaRPr lang="en-US"/>
          </a:p>
        </p:txBody>
      </p:sp>
    </p:spTree>
    <p:extLst>
      <p:ext uri="{BB962C8B-B14F-4D97-AF65-F5344CB8AC3E}">
        <p14:creationId xmlns:p14="http://schemas.microsoft.com/office/powerpoint/2010/main" val="21037628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80DAEA8-B6C7-C14A-9D2F-7E1EBBC58BCB}" type="datetime1">
              <a:rPr lang="en-US"/>
              <a:pPr>
                <a:defRPr/>
              </a:pPr>
              <a:t>5/26/14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479CB02-78FE-6447-98B8-7637BA11EBD2}" type="slidenum">
              <a:rPr lang="en-US"/>
              <a:pPr>
                <a:defRPr/>
              </a:pPr>
              <a:t>‹#›</a:t>
            </a:fld>
            <a:endParaRPr lang="en-US"/>
          </a:p>
        </p:txBody>
      </p:sp>
    </p:spTree>
    <p:extLst>
      <p:ext uri="{BB962C8B-B14F-4D97-AF65-F5344CB8AC3E}">
        <p14:creationId xmlns:p14="http://schemas.microsoft.com/office/powerpoint/2010/main" val="17533153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AA20574-BB90-1549-870E-3133A0909898}" type="datetime1">
              <a:rPr lang="en-US"/>
              <a:pPr>
                <a:defRPr/>
              </a:pPr>
              <a:t>5/26/14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6BC0545-A7C2-FC49-A63E-13AAC1EEB578}" type="slidenum">
              <a:rPr lang="en-US"/>
              <a:pPr>
                <a:defRPr/>
              </a:pPr>
              <a:t>‹#›</a:t>
            </a:fld>
            <a:endParaRPr lang="en-US"/>
          </a:p>
        </p:txBody>
      </p:sp>
    </p:spTree>
    <p:extLst>
      <p:ext uri="{BB962C8B-B14F-4D97-AF65-F5344CB8AC3E}">
        <p14:creationId xmlns:p14="http://schemas.microsoft.com/office/powerpoint/2010/main" val="42168109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216AF0E-AED9-4C49-891B-A3EE8BB9449D}" type="datetime1">
              <a:rPr lang="en-US"/>
              <a:pPr>
                <a:defRPr/>
              </a:pPr>
              <a:t>5/26/14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3B5E507-D18B-924D-B52A-8508057FA061}" type="slidenum">
              <a:rPr lang="en-US"/>
              <a:pPr>
                <a:defRPr/>
              </a:pPr>
              <a:t>‹#›</a:t>
            </a:fld>
            <a:endParaRPr lang="en-US"/>
          </a:p>
        </p:txBody>
      </p:sp>
    </p:spTree>
    <p:extLst>
      <p:ext uri="{BB962C8B-B14F-4D97-AF65-F5344CB8AC3E}">
        <p14:creationId xmlns:p14="http://schemas.microsoft.com/office/powerpoint/2010/main" val="31792742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75CD4F81-61AE-8E4E-9679-59005ADB27CD}" type="datetime1">
              <a:rPr lang="en-US"/>
              <a:pPr>
                <a:defRPr/>
              </a:pPr>
              <a:t>5/26/14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906643F-2654-C249-BDA8-48AB33AF4BE0}" type="slidenum">
              <a:rPr lang="en-US"/>
              <a:pPr>
                <a:defRPr/>
              </a:pPr>
              <a:t>‹#›</a:t>
            </a:fld>
            <a:endParaRPr lang="en-US"/>
          </a:p>
        </p:txBody>
      </p:sp>
    </p:spTree>
    <p:extLst>
      <p:ext uri="{BB962C8B-B14F-4D97-AF65-F5344CB8AC3E}">
        <p14:creationId xmlns:p14="http://schemas.microsoft.com/office/powerpoint/2010/main" val="41478786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1F3FE961-50BE-674C-A6A1-B4D4E849F15D}" type="datetime1">
              <a:rPr lang="en-US"/>
              <a:pPr>
                <a:defRPr/>
              </a:pPr>
              <a:t>5/26/14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A895781-A4C7-1E45-B36F-E97DA34D1C23}" type="slidenum">
              <a:rPr lang="en-US"/>
              <a:pPr>
                <a:defRPr/>
              </a:pPr>
              <a:t>‹#›</a:t>
            </a:fld>
            <a:endParaRPr lang="en-US"/>
          </a:p>
        </p:txBody>
      </p:sp>
    </p:spTree>
    <p:extLst>
      <p:ext uri="{BB962C8B-B14F-4D97-AF65-F5344CB8AC3E}">
        <p14:creationId xmlns:p14="http://schemas.microsoft.com/office/powerpoint/2010/main" val="39105628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AF1F88E4-76B3-664E-B195-7187F70E3468}" type="datetime1">
              <a:rPr lang="en-US"/>
              <a:pPr>
                <a:defRPr/>
              </a:pPr>
              <a:t>5/26/14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DD9E7C03-E490-D641-8B3A-95F420541DEC}" type="slidenum">
              <a:rPr lang="en-US"/>
              <a:pPr>
                <a:defRPr/>
              </a:pPr>
              <a:t>‹#›</a:t>
            </a:fld>
            <a:endParaRPr lang="en-US"/>
          </a:p>
        </p:txBody>
      </p:sp>
    </p:spTree>
    <p:extLst>
      <p:ext uri="{BB962C8B-B14F-4D97-AF65-F5344CB8AC3E}">
        <p14:creationId xmlns:p14="http://schemas.microsoft.com/office/powerpoint/2010/main" val="24204684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E85D35F0-FE2D-AE46-9734-EC1B4EAEE00B}" type="datetime1">
              <a:rPr lang="en-US"/>
              <a:pPr>
                <a:defRPr/>
              </a:pPr>
              <a:t>5/26/14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F7DAC464-5362-414F-A405-8BA39452068B}" type="slidenum">
              <a:rPr lang="en-US"/>
              <a:pPr>
                <a:defRPr/>
              </a:pPr>
              <a:t>‹#›</a:t>
            </a:fld>
            <a:endParaRPr lang="en-US"/>
          </a:p>
        </p:txBody>
      </p:sp>
    </p:spTree>
    <p:extLst>
      <p:ext uri="{BB962C8B-B14F-4D97-AF65-F5344CB8AC3E}">
        <p14:creationId xmlns:p14="http://schemas.microsoft.com/office/powerpoint/2010/main" val="14679698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720F3C9-B9AE-7D43-ADF8-D2AB5F345DA4}" type="datetime1">
              <a:rPr lang="en-US"/>
              <a:pPr>
                <a:defRPr/>
              </a:pPr>
              <a:t>5/26/14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7A3A375A-1F93-6F4B-AF97-37CA028D0F18}" type="slidenum">
              <a:rPr lang="en-US"/>
              <a:pPr>
                <a:defRPr/>
              </a:pPr>
              <a:t>‹#›</a:t>
            </a:fld>
            <a:endParaRPr lang="en-US"/>
          </a:p>
        </p:txBody>
      </p:sp>
    </p:spTree>
    <p:extLst>
      <p:ext uri="{BB962C8B-B14F-4D97-AF65-F5344CB8AC3E}">
        <p14:creationId xmlns:p14="http://schemas.microsoft.com/office/powerpoint/2010/main" val="21473800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5EBCEFE-49A1-B445-8046-7F17FAD4DA3C}" type="datetime1">
              <a:rPr lang="en-US"/>
              <a:pPr>
                <a:defRPr/>
              </a:pPr>
              <a:t>5/26/14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9C6A372-2518-6440-9F60-490E54EC7378}" type="slidenum">
              <a:rPr lang="en-US"/>
              <a:pPr>
                <a:defRPr/>
              </a:pPr>
              <a:t>‹#›</a:t>
            </a:fld>
            <a:endParaRPr lang="en-US"/>
          </a:p>
        </p:txBody>
      </p:sp>
    </p:spTree>
    <p:extLst>
      <p:ext uri="{BB962C8B-B14F-4D97-AF65-F5344CB8AC3E}">
        <p14:creationId xmlns:p14="http://schemas.microsoft.com/office/powerpoint/2010/main" val="36057308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D4D425D-86ED-6442-BA2D-9BCF74571D0B}" type="datetime1">
              <a:rPr lang="en-US"/>
              <a:pPr>
                <a:defRPr/>
              </a:pPr>
              <a:t>5/26/14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1438630-6CEC-2F4F-A9F9-8831CD5DC25E}" type="slidenum">
              <a:rPr lang="en-US"/>
              <a:pPr>
                <a:defRPr/>
              </a:pPr>
              <a:t>‹#›</a:t>
            </a:fld>
            <a:endParaRPr lang="en-US"/>
          </a:p>
        </p:txBody>
      </p:sp>
    </p:spTree>
    <p:extLst>
      <p:ext uri="{BB962C8B-B14F-4D97-AF65-F5344CB8AC3E}">
        <p14:creationId xmlns:p14="http://schemas.microsoft.com/office/powerpoint/2010/main" val="262549175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smtClean="0">
                <a:solidFill>
                  <a:srgbClr val="898989"/>
                </a:solidFill>
                <a:latin typeface="Calibri" charset="0"/>
              </a:defRPr>
            </a:lvl1pPr>
          </a:lstStyle>
          <a:p>
            <a:pPr>
              <a:defRPr/>
            </a:pPr>
            <a:fld id="{F1938CB9-18D6-A947-B72F-DE2C45F254C4}" type="datetime1">
              <a:rPr lang="en-US"/>
              <a:pPr>
                <a:defRPr/>
              </a:pPr>
              <a:t>5/26/14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rgbClr val="898989"/>
                </a:solidFill>
                <a:latin typeface="Calibri" charset="0"/>
              </a:defRPr>
            </a:lvl1pPr>
          </a:lstStyle>
          <a:p>
            <a:pPr>
              <a:defRPr/>
            </a:pPr>
            <a:fld id="{1E5182A9-ABBA-B240-8998-B548A23C62D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111" charset="-128"/>
          <a:cs typeface="ＭＳ Ｐゴシック" pitchFamily="-111" charset="-128"/>
        </a:defRPr>
      </a:lvl1pPr>
      <a:lvl2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2pPr>
      <a:lvl3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3pPr>
      <a:lvl4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4pPr>
      <a:lvl5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5pPr>
      <a:lvl6pPr marL="4572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6pPr>
      <a:lvl7pPr marL="9144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7pPr>
      <a:lvl8pPr marL="13716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8pPr>
      <a:lvl9pPr marL="18288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111" charset="-128"/>
          <a:cs typeface="ＭＳ Ｐゴシック" pitchFamily="-111"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pitchFamily="-111"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111"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11"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11"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9.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4" Type="http://schemas.openxmlformats.org/officeDocument/2006/relationships/oleObject" Target="../embeddings/oleObject1.bin"/><Relationship Id="rId5" Type="http://schemas.openxmlformats.org/officeDocument/2006/relationships/image" Target="../media/image2.png"/><Relationship Id="rId6" Type="http://schemas.openxmlformats.org/officeDocument/2006/relationships/oleObject" Target="../embeddings/oleObject2.bin"/><Relationship Id="rId7" Type="http://schemas.openxmlformats.org/officeDocument/2006/relationships/image" Target="../media/image3.png"/><Relationship Id="rId1" Type="http://schemas.openxmlformats.org/officeDocument/2006/relationships/vmlDrawing" Target="../drawings/vmlDrawing1.vml"/><Relationship Id="rId2"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74579688_5_wblue.psd"/>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90171" y="0"/>
            <a:ext cx="10280264" cy="6858000"/>
          </a:xfrm>
          <a:prstGeom prst="rect">
            <a:avLst/>
          </a:prstGeom>
        </p:spPr>
      </p:pic>
      <p:sp>
        <p:nvSpPr>
          <p:cNvPr id="8" name="Rectangle 7"/>
          <p:cNvSpPr/>
          <p:nvPr/>
        </p:nvSpPr>
        <p:spPr>
          <a:xfrm>
            <a:off x="0" y="0"/>
            <a:ext cx="4278313" cy="6858000"/>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1506" name="TextBox 8"/>
          <p:cNvSpPr txBox="1">
            <a:spLocks noChangeArrowheads="1"/>
          </p:cNvSpPr>
          <p:nvPr/>
        </p:nvSpPr>
        <p:spPr bwMode="auto">
          <a:xfrm>
            <a:off x="357188" y="144463"/>
            <a:ext cx="3667125" cy="144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8800" b="1" dirty="0">
                <a:solidFill>
                  <a:srgbClr val="2B6CA8"/>
                </a:solidFill>
              </a:rPr>
              <a:t>GERD</a:t>
            </a:r>
          </a:p>
        </p:txBody>
      </p:sp>
      <p:sp>
        <p:nvSpPr>
          <p:cNvPr id="21507" name="TextBox 9"/>
          <p:cNvSpPr txBox="1">
            <a:spLocks noChangeArrowheads="1"/>
          </p:cNvSpPr>
          <p:nvPr/>
        </p:nvSpPr>
        <p:spPr bwMode="auto">
          <a:xfrm>
            <a:off x="420688" y="2767013"/>
            <a:ext cx="348138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3600">
                <a:solidFill>
                  <a:schemeClr val="bg1"/>
                </a:solidFill>
              </a:rPr>
              <a:t>Studies show approximately</a:t>
            </a:r>
          </a:p>
        </p:txBody>
      </p:sp>
      <p:sp>
        <p:nvSpPr>
          <p:cNvPr id="21508" name="TextBox 10"/>
          <p:cNvSpPr txBox="1">
            <a:spLocks noChangeArrowheads="1"/>
          </p:cNvSpPr>
          <p:nvPr/>
        </p:nvSpPr>
        <p:spPr bwMode="auto">
          <a:xfrm>
            <a:off x="376238" y="3698875"/>
            <a:ext cx="3481387"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9600" b="1">
                <a:solidFill>
                  <a:srgbClr val="2B6CA8"/>
                </a:solidFill>
              </a:rPr>
              <a:t>1 in 3</a:t>
            </a:r>
          </a:p>
        </p:txBody>
      </p:sp>
      <p:sp>
        <p:nvSpPr>
          <p:cNvPr id="21510" name="TextBox 11"/>
          <p:cNvSpPr txBox="1">
            <a:spLocks noChangeArrowheads="1"/>
          </p:cNvSpPr>
          <p:nvPr/>
        </p:nvSpPr>
        <p:spPr bwMode="auto">
          <a:xfrm>
            <a:off x="520700" y="5014913"/>
            <a:ext cx="3481388" cy="120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3600">
                <a:solidFill>
                  <a:schemeClr val="bg1"/>
                </a:solidFill>
              </a:rPr>
              <a:t>people suffer from it</a:t>
            </a:r>
          </a:p>
        </p:txBody>
      </p:sp>
      <p:sp>
        <p:nvSpPr>
          <p:cNvPr id="21511" name="TextBox 12"/>
          <p:cNvSpPr txBox="1">
            <a:spLocks noChangeArrowheads="1"/>
          </p:cNvSpPr>
          <p:nvPr/>
        </p:nvSpPr>
        <p:spPr bwMode="auto">
          <a:xfrm>
            <a:off x="433388" y="1312863"/>
            <a:ext cx="3678237"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4800">
                <a:solidFill>
                  <a:srgbClr val="2B6CA8"/>
                </a:solidFill>
              </a:rPr>
              <a:t>is common</a:t>
            </a:r>
          </a:p>
          <a:p>
            <a:pPr eaLnBrk="1" hangingPunct="1"/>
            <a:endParaRPr lang="en-US" sz="1800"/>
          </a:p>
        </p:txBody>
      </p:sp>
    </p:spTree>
    <p:extLst>
      <p:ext uri="{BB962C8B-B14F-4D97-AF65-F5344CB8AC3E}">
        <p14:creationId xmlns:p14="http://schemas.microsoft.com/office/powerpoint/2010/main" val="24312839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4868" name="Rectangle 4"/>
          <p:cNvSpPr>
            <a:spLocks noGrp="1" noChangeArrowheads="1"/>
          </p:cNvSpPr>
          <p:nvPr>
            <p:ph type="title"/>
          </p:nvPr>
        </p:nvSpPr>
        <p:spPr>
          <a:xfrm>
            <a:off x="531281" y="327553"/>
            <a:ext cx="8229600" cy="1143000"/>
          </a:xfrm>
        </p:spPr>
        <p:txBody>
          <a:bodyPr/>
          <a:lstStyle/>
          <a:p>
            <a:pPr algn="l"/>
            <a:r>
              <a:rPr lang="en-US" dirty="0" smtClean="0">
                <a:solidFill>
                  <a:srgbClr val="558ED5"/>
                </a:solidFill>
                <a:latin typeface="Arial"/>
                <a:cs typeface="Arial"/>
              </a:rPr>
              <a:t>Lifestyle Changes</a:t>
            </a:r>
            <a:endParaRPr lang="en-US" dirty="0">
              <a:solidFill>
                <a:srgbClr val="558ED5"/>
              </a:solidFill>
              <a:latin typeface="Arial"/>
              <a:cs typeface="Arial"/>
            </a:endParaRPr>
          </a:p>
        </p:txBody>
      </p:sp>
      <p:sp>
        <p:nvSpPr>
          <p:cNvPr id="3364869" name="Rectangle 5"/>
          <p:cNvSpPr>
            <a:spLocks noGrp="1" noChangeArrowheads="1"/>
          </p:cNvSpPr>
          <p:nvPr>
            <p:ph type="body" idx="1"/>
          </p:nvPr>
        </p:nvSpPr>
        <p:spPr>
          <a:xfrm>
            <a:off x="560921" y="1398588"/>
            <a:ext cx="8018463" cy="4454525"/>
          </a:xfrm>
        </p:spPr>
        <p:txBody>
          <a:bodyPr/>
          <a:lstStyle/>
          <a:p>
            <a:pPr>
              <a:lnSpc>
                <a:spcPct val="90000"/>
              </a:lnSpc>
            </a:pPr>
            <a:r>
              <a:rPr lang="en-US" dirty="0" smtClean="0">
                <a:latin typeface="Arial"/>
                <a:cs typeface="Arial"/>
              </a:rPr>
              <a:t>Stop smoking and drinking alcohol</a:t>
            </a:r>
          </a:p>
          <a:p>
            <a:pPr>
              <a:lnSpc>
                <a:spcPct val="90000"/>
              </a:lnSpc>
            </a:pPr>
            <a:r>
              <a:rPr lang="en-US" dirty="0" smtClean="0">
                <a:latin typeface="Arial"/>
                <a:cs typeface="Arial"/>
              </a:rPr>
              <a:t>Lose weight if needed</a:t>
            </a:r>
          </a:p>
          <a:p>
            <a:pPr>
              <a:lnSpc>
                <a:spcPct val="90000"/>
              </a:lnSpc>
            </a:pPr>
            <a:r>
              <a:rPr lang="en-US" dirty="0" smtClean="0">
                <a:latin typeface="Arial"/>
                <a:cs typeface="Arial"/>
              </a:rPr>
              <a:t>Eat small meals and avoid lying</a:t>
            </a:r>
            <a:br>
              <a:rPr lang="en-US" dirty="0" smtClean="0">
                <a:latin typeface="Arial"/>
                <a:cs typeface="Arial"/>
              </a:rPr>
            </a:br>
            <a:r>
              <a:rPr lang="en-US" dirty="0" smtClean="0">
                <a:latin typeface="Arial"/>
                <a:cs typeface="Arial"/>
              </a:rPr>
              <a:t>down for 3 </a:t>
            </a:r>
            <a:r>
              <a:rPr lang="en-US" dirty="0" err="1" smtClean="0">
                <a:latin typeface="Arial"/>
                <a:cs typeface="Arial"/>
              </a:rPr>
              <a:t>hrs</a:t>
            </a:r>
            <a:r>
              <a:rPr lang="en-US" dirty="0" smtClean="0">
                <a:latin typeface="Arial"/>
                <a:cs typeface="Arial"/>
              </a:rPr>
              <a:t> after meals</a:t>
            </a:r>
          </a:p>
          <a:p>
            <a:pPr>
              <a:lnSpc>
                <a:spcPct val="90000"/>
              </a:lnSpc>
            </a:pPr>
            <a:r>
              <a:rPr lang="en-US" dirty="0" smtClean="0">
                <a:latin typeface="Arial"/>
                <a:cs typeface="Arial"/>
              </a:rPr>
              <a:t>Wear loose clothes</a:t>
            </a:r>
          </a:p>
          <a:p>
            <a:pPr>
              <a:lnSpc>
                <a:spcPct val="90000"/>
              </a:lnSpc>
            </a:pPr>
            <a:r>
              <a:rPr lang="en-US" dirty="0" smtClean="0">
                <a:latin typeface="Arial"/>
                <a:cs typeface="Arial"/>
              </a:rPr>
              <a:t>Raise head of bed 6-8 inches</a:t>
            </a:r>
            <a:endParaRPr lang="en-US" dirty="0">
              <a:latin typeface="Arial"/>
              <a:cs typeface="Arial"/>
            </a:endParaRPr>
          </a:p>
        </p:txBody>
      </p:sp>
    </p:spTree>
    <p:extLst>
      <p:ext uri="{BB962C8B-B14F-4D97-AF65-F5344CB8AC3E}">
        <p14:creationId xmlns:p14="http://schemas.microsoft.com/office/powerpoint/2010/main" val="8577633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4868" name="Rectangle 4"/>
          <p:cNvSpPr>
            <a:spLocks noGrp="1" noChangeArrowheads="1"/>
          </p:cNvSpPr>
          <p:nvPr>
            <p:ph type="title"/>
          </p:nvPr>
        </p:nvSpPr>
        <p:spPr>
          <a:xfrm>
            <a:off x="531281" y="327553"/>
            <a:ext cx="8229600" cy="1143000"/>
          </a:xfrm>
        </p:spPr>
        <p:txBody>
          <a:bodyPr/>
          <a:lstStyle/>
          <a:p>
            <a:pPr algn="l"/>
            <a:r>
              <a:rPr lang="en-US" dirty="0" smtClean="0">
                <a:solidFill>
                  <a:srgbClr val="558ED5"/>
                </a:solidFill>
                <a:latin typeface="Arial"/>
                <a:cs typeface="Arial"/>
              </a:rPr>
              <a:t>Medications</a:t>
            </a:r>
            <a:endParaRPr lang="en-US" dirty="0">
              <a:solidFill>
                <a:srgbClr val="558ED5"/>
              </a:solidFill>
              <a:latin typeface="Arial"/>
              <a:cs typeface="Arial"/>
            </a:endParaRPr>
          </a:p>
        </p:txBody>
      </p:sp>
      <p:sp>
        <p:nvSpPr>
          <p:cNvPr id="3364869" name="Rectangle 5"/>
          <p:cNvSpPr>
            <a:spLocks noGrp="1" noChangeArrowheads="1"/>
          </p:cNvSpPr>
          <p:nvPr>
            <p:ph type="body" idx="1"/>
          </p:nvPr>
        </p:nvSpPr>
        <p:spPr>
          <a:xfrm>
            <a:off x="560921" y="1398588"/>
            <a:ext cx="8018463" cy="4454525"/>
          </a:xfrm>
        </p:spPr>
        <p:txBody>
          <a:bodyPr/>
          <a:lstStyle/>
          <a:p>
            <a:pPr>
              <a:lnSpc>
                <a:spcPct val="90000"/>
              </a:lnSpc>
            </a:pPr>
            <a:r>
              <a:rPr lang="en-US" dirty="0" smtClean="0">
                <a:latin typeface="Arial"/>
                <a:cs typeface="Arial"/>
              </a:rPr>
              <a:t>Over-the-counter antacids</a:t>
            </a:r>
          </a:p>
          <a:p>
            <a:pPr>
              <a:lnSpc>
                <a:spcPct val="90000"/>
              </a:lnSpc>
            </a:pPr>
            <a:r>
              <a:rPr lang="en-US" dirty="0" smtClean="0">
                <a:latin typeface="Arial"/>
                <a:cs typeface="Arial"/>
              </a:rPr>
              <a:t>H2 blockers</a:t>
            </a:r>
          </a:p>
          <a:p>
            <a:pPr>
              <a:lnSpc>
                <a:spcPct val="90000"/>
              </a:lnSpc>
            </a:pPr>
            <a:r>
              <a:rPr lang="en-US" dirty="0" smtClean="0">
                <a:latin typeface="Arial"/>
                <a:cs typeface="Arial"/>
              </a:rPr>
              <a:t>Protein Pump Inhibitors (PPIs)</a:t>
            </a:r>
          </a:p>
          <a:p>
            <a:pPr>
              <a:lnSpc>
                <a:spcPct val="90000"/>
              </a:lnSpc>
            </a:pPr>
            <a:r>
              <a:rPr lang="en-US" dirty="0" err="1" smtClean="0">
                <a:latin typeface="Arial"/>
                <a:cs typeface="Arial"/>
              </a:rPr>
              <a:t>Prokinetics</a:t>
            </a:r>
            <a:endParaRPr lang="en-US" dirty="0">
              <a:latin typeface="Arial"/>
              <a:cs typeface="Arial"/>
            </a:endParaRPr>
          </a:p>
        </p:txBody>
      </p:sp>
    </p:spTree>
    <p:extLst>
      <p:ext uri="{BB962C8B-B14F-4D97-AF65-F5344CB8AC3E}">
        <p14:creationId xmlns:p14="http://schemas.microsoft.com/office/powerpoint/2010/main" val="17791483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4868" name="Rectangle 4"/>
          <p:cNvSpPr>
            <a:spLocks noGrp="1" noChangeArrowheads="1"/>
          </p:cNvSpPr>
          <p:nvPr>
            <p:ph type="title"/>
          </p:nvPr>
        </p:nvSpPr>
        <p:spPr>
          <a:xfrm>
            <a:off x="531281" y="327553"/>
            <a:ext cx="8229600" cy="1143000"/>
          </a:xfrm>
        </p:spPr>
        <p:txBody>
          <a:bodyPr/>
          <a:lstStyle/>
          <a:p>
            <a:pPr algn="l"/>
            <a:r>
              <a:rPr lang="en-US" dirty="0" smtClean="0">
                <a:solidFill>
                  <a:srgbClr val="558ED5"/>
                </a:solidFill>
                <a:latin typeface="Arial"/>
                <a:cs typeface="Arial"/>
              </a:rPr>
              <a:t>Nissen Fundoplication Surgery</a:t>
            </a:r>
            <a:endParaRPr lang="en-US" dirty="0">
              <a:solidFill>
                <a:srgbClr val="558ED5"/>
              </a:solidFill>
              <a:latin typeface="Arial"/>
              <a:cs typeface="Arial"/>
            </a:endParaRPr>
          </a:p>
        </p:txBody>
      </p:sp>
      <p:sp>
        <p:nvSpPr>
          <p:cNvPr id="3364869" name="Rectangle 5"/>
          <p:cNvSpPr>
            <a:spLocks noGrp="1" noChangeArrowheads="1"/>
          </p:cNvSpPr>
          <p:nvPr>
            <p:ph type="body" idx="1"/>
          </p:nvPr>
        </p:nvSpPr>
        <p:spPr>
          <a:xfrm>
            <a:off x="560921" y="1398589"/>
            <a:ext cx="8018463" cy="2591328"/>
          </a:xfrm>
        </p:spPr>
        <p:txBody>
          <a:bodyPr/>
          <a:lstStyle/>
          <a:p>
            <a:pPr>
              <a:lnSpc>
                <a:spcPct val="90000"/>
              </a:lnSpc>
            </a:pPr>
            <a:r>
              <a:rPr lang="en-US" dirty="0" smtClean="0">
                <a:latin typeface="Arial"/>
                <a:cs typeface="Arial"/>
              </a:rPr>
              <a:t>Can be done as standard surgery </a:t>
            </a:r>
            <a:br>
              <a:rPr lang="en-US" dirty="0" smtClean="0">
                <a:latin typeface="Arial"/>
                <a:cs typeface="Arial"/>
              </a:rPr>
            </a:br>
            <a:r>
              <a:rPr lang="en-US" dirty="0" smtClean="0">
                <a:latin typeface="Arial"/>
                <a:cs typeface="Arial"/>
              </a:rPr>
              <a:t>or as a </a:t>
            </a:r>
            <a:r>
              <a:rPr lang="en-US" dirty="0" err="1" smtClean="0">
                <a:latin typeface="Arial"/>
                <a:cs typeface="Arial"/>
              </a:rPr>
              <a:t>laparasopic</a:t>
            </a:r>
            <a:r>
              <a:rPr lang="en-US" dirty="0" smtClean="0">
                <a:latin typeface="Arial"/>
                <a:cs typeface="Arial"/>
              </a:rPr>
              <a:t> procedure</a:t>
            </a:r>
          </a:p>
          <a:p>
            <a:pPr>
              <a:lnSpc>
                <a:spcPct val="90000"/>
              </a:lnSpc>
            </a:pPr>
            <a:r>
              <a:rPr lang="en-US" dirty="0" smtClean="0">
                <a:latin typeface="Arial"/>
                <a:cs typeface="Arial"/>
              </a:rPr>
              <a:t>Also </a:t>
            </a:r>
            <a:r>
              <a:rPr lang="en-US" dirty="0" err="1" smtClean="0">
                <a:latin typeface="Arial"/>
                <a:cs typeface="Arial"/>
              </a:rPr>
              <a:t>incisionless</a:t>
            </a:r>
            <a:r>
              <a:rPr lang="en-US" dirty="0" smtClean="0">
                <a:latin typeface="Arial"/>
                <a:cs typeface="Arial"/>
              </a:rPr>
              <a:t> fundoplication can be performed </a:t>
            </a:r>
            <a:r>
              <a:rPr lang="en-US" dirty="0" err="1" smtClean="0">
                <a:latin typeface="Arial"/>
                <a:cs typeface="Arial"/>
              </a:rPr>
              <a:t>transorally</a:t>
            </a:r>
            <a:endParaRPr lang="en-US" dirty="0">
              <a:latin typeface="Arial"/>
              <a:cs typeface="Arial"/>
            </a:endParaRPr>
          </a:p>
        </p:txBody>
      </p:sp>
      <p:pic>
        <p:nvPicPr>
          <p:cNvPr id="2" name="Picture 1"/>
          <p:cNvPicPr>
            <a:picLocks noChangeAspect="1"/>
          </p:cNvPicPr>
          <p:nvPr/>
        </p:nvPicPr>
        <p:blipFill>
          <a:blip r:embed="rId3"/>
          <a:stretch>
            <a:fillRect/>
          </a:stretch>
        </p:blipFill>
        <p:spPr>
          <a:xfrm>
            <a:off x="956724" y="3435423"/>
            <a:ext cx="2927350" cy="2882827"/>
          </a:xfrm>
          <a:prstGeom prst="rect">
            <a:avLst/>
          </a:prstGeom>
        </p:spPr>
      </p:pic>
      <p:pic>
        <p:nvPicPr>
          <p:cNvPr id="3" name="Picture 2"/>
          <p:cNvPicPr>
            <a:picLocks noChangeAspect="1"/>
          </p:cNvPicPr>
          <p:nvPr/>
        </p:nvPicPr>
        <p:blipFill>
          <a:blip r:embed="rId4"/>
          <a:stretch>
            <a:fillRect/>
          </a:stretch>
        </p:blipFill>
        <p:spPr>
          <a:xfrm>
            <a:off x="3979322" y="3435423"/>
            <a:ext cx="2882827" cy="2882827"/>
          </a:xfrm>
          <a:prstGeom prst="rect">
            <a:avLst/>
          </a:prstGeom>
        </p:spPr>
      </p:pic>
    </p:spTree>
    <p:extLst>
      <p:ext uri="{BB962C8B-B14F-4D97-AF65-F5344CB8AC3E}">
        <p14:creationId xmlns:p14="http://schemas.microsoft.com/office/powerpoint/2010/main" val="27640722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4868" name="Rectangle 4"/>
          <p:cNvSpPr>
            <a:spLocks noGrp="1" noChangeArrowheads="1"/>
          </p:cNvSpPr>
          <p:nvPr>
            <p:ph type="title"/>
          </p:nvPr>
        </p:nvSpPr>
        <p:spPr>
          <a:xfrm>
            <a:off x="531281" y="666218"/>
            <a:ext cx="8229600" cy="1143000"/>
          </a:xfrm>
        </p:spPr>
        <p:txBody>
          <a:bodyPr/>
          <a:lstStyle/>
          <a:p>
            <a:pPr algn="l"/>
            <a:r>
              <a:rPr lang="en-US" dirty="0" smtClean="0">
                <a:solidFill>
                  <a:srgbClr val="558ED5"/>
                </a:solidFill>
                <a:latin typeface="Arial"/>
                <a:cs typeface="Arial"/>
              </a:rPr>
              <a:t>Minimally Invasive </a:t>
            </a:r>
            <a:br>
              <a:rPr lang="en-US" dirty="0" smtClean="0">
                <a:solidFill>
                  <a:srgbClr val="558ED5"/>
                </a:solidFill>
                <a:latin typeface="Arial"/>
                <a:cs typeface="Arial"/>
              </a:rPr>
            </a:br>
            <a:r>
              <a:rPr lang="en-US" dirty="0" smtClean="0">
                <a:solidFill>
                  <a:srgbClr val="558ED5"/>
                </a:solidFill>
                <a:latin typeface="Arial"/>
                <a:cs typeface="Arial"/>
              </a:rPr>
              <a:t>Stretta Therapy</a:t>
            </a:r>
            <a:endParaRPr lang="en-US" dirty="0">
              <a:solidFill>
                <a:srgbClr val="558ED5"/>
              </a:solidFill>
              <a:latin typeface="Arial"/>
              <a:cs typeface="Arial"/>
            </a:endParaRPr>
          </a:p>
        </p:txBody>
      </p:sp>
      <p:sp>
        <p:nvSpPr>
          <p:cNvPr id="3364869" name="Rectangle 5"/>
          <p:cNvSpPr>
            <a:spLocks noGrp="1" noChangeArrowheads="1"/>
          </p:cNvSpPr>
          <p:nvPr>
            <p:ph type="body" idx="1"/>
          </p:nvPr>
        </p:nvSpPr>
        <p:spPr>
          <a:xfrm>
            <a:off x="560921" y="2033584"/>
            <a:ext cx="8018463" cy="2591328"/>
          </a:xfrm>
        </p:spPr>
        <p:txBody>
          <a:bodyPr/>
          <a:lstStyle/>
          <a:p>
            <a:pPr>
              <a:lnSpc>
                <a:spcPct val="90000"/>
              </a:lnSpc>
            </a:pPr>
            <a:r>
              <a:rPr lang="en-US" dirty="0" smtClean="0">
                <a:latin typeface="Arial"/>
                <a:cs typeface="Arial"/>
              </a:rPr>
              <a:t>If lifestyle changes and medications have failed to control GERD symptoms</a:t>
            </a:r>
          </a:p>
          <a:p>
            <a:pPr>
              <a:lnSpc>
                <a:spcPct val="90000"/>
              </a:lnSpc>
            </a:pPr>
            <a:r>
              <a:rPr lang="en-US" dirty="0" smtClean="0">
                <a:latin typeface="Arial"/>
                <a:cs typeface="Arial"/>
              </a:rPr>
              <a:t>If long term medications are not a good option due to possible side effects</a:t>
            </a:r>
          </a:p>
          <a:p>
            <a:pPr>
              <a:lnSpc>
                <a:spcPct val="90000"/>
              </a:lnSpc>
            </a:pPr>
            <a:r>
              <a:rPr lang="en-US" dirty="0" smtClean="0">
                <a:latin typeface="Arial"/>
                <a:cs typeface="Arial"/>
              </a:rPr>
              <a:t>Effective and minimally invasive option</a:t>
            </a:r>
          </a:p>
        </p:txBody>
      </p:sp>
    </p:spTree>
    <p:extLst>
      <p:ext uri="{BB962C8B-B14F-4D97-AF65-F5344CB8AC3E}">
        <p14:creationId xmlns:p14="http://schemas.microsoft.com/office/powerpoint/2010/main" val="9264462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4868" name="Rectangle 4"/>
          <p:cNvSpPr>
            <a:spLocks noGrp="1" noChangeArrowheads="1"/>
          </p:cNvSpPr>
          <p:nvPr>
            <p:ph type="title"/>
          </p:nvPr>
        </p:nvSpPr>
        <p:spPr>
          <a:xfrm>
            <a:off x="531281" y="666218"/>
            <a:ext cx="8229600" cy="1143000"/>
          </a:xfrm>
        </p:spPr>
        <p:txBody>
          <a:bodyPr/>
          <a:lstStyle/>
          <a:p>
            <a:pPr algn="l"/>
            <a:r>
              <a:rPr lang="en-US" dirty="0" smtClean="0">
                <a:solidFill>
                  <a:srgbClr val="558ED5"/>
                </a:solidFill>
                <a:latin typeface="Arial"/>
                <a:cs typeface="Arial"/>
              </a:rPr>
              <a:t>Minimally Invasive </a:t>
            </a:r>
            <a:br>
              <a:rPr lang="en-US" dirty="0" smtClean="0">
                <a:solidFill>
                  <a:srgbClr val="558ED5"/>
                </a:solidFill>
                <a:latin typeface="Arial"/>
                <a:cs typeface="Arial"/>
              </a:rPr>
            </a:br>
            <a:r>
              <a:rPr lang="en-US" dirty="0" smtClean="0">
                <a:solidFill>
                  <a:srgbClr val="558ED5"/>
                </a:solidFill>
                <a:latin typeface="Arial"/>
                <a:cs typeface="Arial"/>
              </a:rPr>
              <a:t>Stretta Therapy</a:t>
            </a:r>
            <a:endParaRPr lang="en-US" dirty="0">
              <a:solidFill>
                <a:srgbClr val="558ED5"/>
              </a:solidFill>
              <a:latin typeface="Arial"/>
              <a:cs typeface="Arial"/>
            </a:endParaRPr>
          </a:p>
        </p:txBody>
      </p:sp>
      <p:sp>
        <p:nvSpPr>
          <p:cNvPr id="3364869" name="Rectangle 5"/>
          <p:cNvSpPr>
            <a:spLocks noGrp="1" noChangeArrowheads="1"/>
          </p:cNvSpPr>
          <p:nvPr>
            <p:ph type="body" idx="1"/>
          </p:nvPr>
        </p:nvSpPr>
        <p:spPr>
          <a:xfrm>
            <a:off x="560921" y="2033583"/>
            <a:ext cx="8018463" cy="4422249"/>
          </a:xfrm>
        </p:spPr>
        <p:txBody>
          <a:bodyPr/>
          <a:lstStyle/>
          <a:p>
            <a:pPr>
              <a:lnSpc>
                <a:spcPct val="90000"/>
              </a:lnSpc>
            </a:pPr>
            <a:r>
              <a:rPr lang="en-US" dirty="0">
                <a:latin typeface="Arial"/>
                <a:cs typeface="Arial"/>
              </a:rPr>
              <a:t>Outpatient procedure performed in less than 60 minutes</a:t>
            </a:r>
          </a:p>
          <a:p>
            <a:pPr>
              <a:lnSpc>
                <a:spcPct val="90000"/>
              </a:lnSpc>
            </a:pPr>
            <a:r>
              <a:rPr lang="en-US" dirty="0" smtClean="0">
                <a:latin typeface="Arial"/>
                <a:cs typeface="Arial"/>
              </a:rPr>
              <a:t>Less complications than all other types </a:t>
            </a:r>
            <a:br>
              <a:rPr lang="en-US" dirty="0" smtClean="0">
                <a:latin typeface="Arial"/>
                <a:cs typeface="Arial"/>
              </a:rPr>
            </a:br>
            <a:r>
              <a:rPr lang="en-US" dirty="0" smtClean="0">
                <a:latin typeface="Arial"/>
                <a:cs typeface="Arial"/>
              </a:rPr>
              <a:t>of reflux surgery</a:t>
            </a:r>
          </a:p>
          <a:p>
            <a:pPr>
              <a:lnSpc>
                <a:spcPct val="90000"/>
              </a:lnSpc>
            </a:pPr>
            <a:r>
              <a:rPr lang="en-US" dirty="0" smtClean="0">
                <a:latin typeface="Arial"/>
                <a:cs typeface="Arial"/>
              </a:rPr>
              <a:t>Doesn’t prevent surgery later if needed</a:t>
            </a:r>
          </a:p>
        </p:txBody>
      </p:sp>
    </p:spTree>
    <p:extLst>
      <p:ext uri="{BB962C8B-B14F-4D97-AF65-F5344CB8AC3E}">
        <p14:creationId xmlns:p14="http://schemas.microsoft.com/office/powerpoint/2010/main" val="8243477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4868" name="Rectangle 4"/>
          <p:cNvSpPr>
            <a:spLocks noGrp="1" noChangeArrowheads="1"/>
          </p:cNvSpPr>
          <p:nvPr>
            <p:ph type="title"/>
          </p:nvPr>
        </p:nvSpPr>
        <p:spPr>
          <a:xfrm>
            <a:off x="531281" y="666218"/>
            <a:ext cx="8229600" cy="1143000"/>
          </a:xfrm>
        </p:spPr>
        <p:txBody>
          <a:bodyPr/>
          <a:lstStyle/>
          <a:p>
            <a:pPr algn="l"/>
            <a:r>
              <a:rPr lang="en-US" dirty="0" smtClean="0">
                <a:solidFill>
                  <a:srgbClr val="558ED5"/>
                </a:solidFill>
                <a:latin typeface="Arial"/>
                <a:cs typeface="Arial"/>
              </a:rPr>
              <a:t>Minimally Invasive and</a:t>
            </a:r>
            <a:br>
              <a:rPr lang="en-US" dirty="0" smtClean="0">
                <a:solidFill>
                  <a:srgbClr val="558ED5"/>
                </a:solidFill>
                <a:latin typeface="Arial"/>
                <a:cs typeface="Arial"/>
              </a:rPr>
            </a:br>
            <a:r>
              <a:rPr lang="en-US" dirty="0" smtClean="0">
                <a:solidFill>
                  <a:srgbClr val="558ED5"/>
                </a:solidFill>
                <a:latin typeface="Arial"/>
                <a:cs typeface="Arial"/>
              </a:rPr>
              <a:t>Effective - Stretta Therapy</a:t>
            </a:r>
            <a:endParaRPr lang="en-US" dirty="0">
              <a:solidFill>
                <a:srgbClr val="558ED5"/>
              </a:solidFill>
              <a:latin typeface="Arial"/>
              <a:cs typeface="Arial"/>
            </a:endParaRPr>
          </a:p>
        </p:txBody>
      </p:sp>
      <p:sp>
        <p:nvSpPr>
          <p:cNvPr id="3364869" name="Rectangle 5"/>
          <p:cNvSpPr>
            <a:spLocks noGrp="1" noChangeArrowheads="1"/>
          </p:cNvSpPr>
          <p:nvPr>
            <p:ph type="body" idx="1"/>
          </p:nvPr>
        </p:nvSpPr>
        <p:spPr>
          <a:xfrm>
            <a:off x="560921" y="2033583"/>
            <a:ext cx="8018463" cy="4422249"/>
          </a:xfrm>
        </p:spPr>
        <p:txBody>
          <a:bodyPr/>
          <a:lstStyle/>
          <a:p>
            <a:pPr>
              <a:lnSpc>
                <a:spcPct val="90000"/>
              </a:lnSpc>
            </a:pPr>
            <a:r>
              <a:rPr lang="en-US" dirty="0" smtClean="0">
                <a:latin typeface="Arial"/>
                <a:cs typeface="Arial"/>
              </a:rPr>
              <a:t>Studies </a:t>
            </a:r>
            <a:r>
              <a:rPr lang="en-US" smtClean="0">
                <a:latin typeface="Arial"/>
                <a:cs typeface="Arial"/>
              </a:rPr>
              <a:t>show 93% </a:t>
            </a:r>
            <a:r>
              <a:rPr lang="en-US" dirty="0" smtClean="0">
                <a:latin typeface="Arial"/>
                <a:cs typeface="Arial"/>
              </a:rPr>
              <a:t>of Stretta patients are satisfied and 86% are off their daily medications 4-years after </a:t>
            </a:r>
            <a:r>
              <a:rPr lang="en-US" dirty="0" err="1" smtClean="0">
                <a:latin typeface="Arial"/>
                <a:cs typeface="Arial"/>
              </a:rPr>
              <a:t>Stretta</a:t>
            </a:r>
            <a:endParaRPr lang="en-US" dirty="0" smtClean="0">
              <a:latin typeface="Arial"/>
              <a:cs typeface="Arial"/>
            </a:endParaRPr>
          </a:p>
          <a:p>
            <a:pPr>
              <a:lnSpc>
                <a:spcPct val="90000"/>
              </a:lnSpc>
            </a:pPr>
            <a:r>
              <a:rPr lang="en-US" dirty="0" smtClean="0">
                <a:latin typeface="Arial"/>
                <a:cs typeface="Arial"/>
              </a:rPr>
              <a:t>Patients report improvements in quality </a:t>
            </a:r>
            <a:br>
              <a:rPr lang="en-US" dirty="0" smtClean="0">
                <a:latin typeface="Arial"/>
                <a:cs typeface="Arial"/>
              </a:rPr>
            </a:br>
            <a:r>
              <a:rPr lang="en-US" dirty="0" smtClean="0">
                <a:latin typeface="Arial"/>
                <a:cs typeface="Arial"/>
              </a:rPr>
              <a:t>of life and many discontinue medications</a:t>
            </a:r>
          </a:p>
          <a:p>
            <a:pPr>
              <a:lnSpc>
                <a:spcPct val="90000"/>
              </a:lnSpc>
            </a:pPr>
            <a:r>
              <a:rPr lang="en-US" dirty="0" err="1" smtClean="0">
                <a:latin typeface="Arial"/>
                <a:cs typeface="Arial"/>
              </a:rPr>
              <a:t>Stretta</a:t>
            </a:r>
            <a:r>
              <a:rPr lang="en-US" dirty="0" smtClean="0">
                <a:latin typeface="Arial"/>
                <a:cs typeface="Arial"/>
              </a:rPr>
              <a:t> results last from 4-10 years</a:t>
            </a:r>
            <a:endParaRPr lang="en-US" dirty="0">
              <a:latin typeface="Arial"/>
              <a:cs typeface="Arial"/>
            </a:endParaRPr>
          </a:p>
        </p:txBody>
      </p:sp>
    </p:spTree>
    <p:extLst>
      <p:ext uri="{BB962C8B-B14F-4D97-AF65-F5344CB8AC3E}">
        <p14:creationId xmlns:p14="http://schemas.microsoft.com/office/powerpoint/2010/main" val="10291202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4868" name="Rectangle 4"/>
          <p:cNvSpPr>
            <a:spLocks noGrp="1" noChangeArrowheads="1"/>
          </p:cNvSpPr>
          <p:nvPr>
            <p:ph type="title"/>
          </p:nvPr>
        </p:nvSpPr>
        <p:spPr>
          <a:xfrm>
            <a:off x="531281" y="327555"/>
            <a:ext cx="8229600" cy="1143000"/>
          </a:xfrm>
        </p:spPr>
        <p:txBody>
          <a:bodyPr/>
          <a:lstStyle/>
          <a:p>
            <a:pPr algn="l"/>
            <a:r>
              <a:rPr lang="en-US" dirty="0" smtClean="0">
                <a:solidFill>
                  <a:srgbClr val="558ED5"/>
                </a:solidFill>
                <a:latin typeface="Arial"/>
                <a:cs typeface="Arial"/>
              </a:rPr>
              <a:t>How Stretta Works</a:t>
            </a:r>
            <a:endParaRPr lang="en-US" dirty="0">
              <a:solidFill>
                <a:srgbClr val="558ED5"/>
              </a:solidFill>
              <a:latin typeface="Arial"/>
              <a:cs typeface="Arial"/>
            </a:endParaRPr>
          </a:p>
        </p:txBody>
      </p:sp>
      <p:pic>
        <p:nvPicPr>
          <p:cNvPr id="5" name="Picture 9" descr="HowStrettaWorks.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49288" y="1384214"/>
            <a:ext cx="7760921" cy="2402382"/>
          </a:xfrm>
          <a:prstGeom prst="rect">
            <a:avLst/>
          </a:prstGeom>
          <a:noFill/>
          <a:ln w="9525">
            <a:noFill/>
            <a:miter lim="800000"/>
            <a:headEnd/>
            <a:tailEnd/>
          </a:ln>
        </p:spPr>
      </p:pic>
      <p:sp>
        <p:nvSpPr>
          <p:cNvPr id="3" name="TextBox 2"/>
          <p:cNvSpPr txBox="1"/>
          <p:nvPr/>
        </p:nvSpPr>
        <p:spPr>
          <a:xfrm>
            <a:off x="649288" y="3786596"/>
            <a:ext cx="2080968" cy="1015663"/>
          </a:xfrm>
          <a:prstGeom prst="rect">
            <a:avLst/>
          </a:prstGeom>
          <a:noFill/>
        </p:spPr>
        <p:txBody>
          <a:bodyPr wrap="none" rtlCol="0">
            <a:spAutoFit/>
          </a:bodyPr>
          <a:lstStyle/>
          <a:p>
            <a:r>
              <a:rPr lang="en-US" sz="2000" dirty="0" smtClean="0"/>
              <a:t>Radiofrequency </a:t>
            </a:r>
            <a:br>
              <a:rPr lang="en-US" sz="2000" dirty="0" smtClean="0"/>
            </a:br>
            <a:r>
              <a:rPr lang="en-US" sz="2000" dirty="0" smtClean="0"/>
              <a:t>energy</a:t>
            </a:r>
            <a:r>
              <a:rPr lang="en-US" sz="2000" dirty="0"/>
              <a:t> </a:t>
            </a:r>
            <a:r>
              <a:rPr lang="en-US" sz="2000" dirty="0" smtClean="0"/>
              <a:t>delivered </a:t>
            </a:r>
            <a:br>
              <a:rPr lang="en-US" sz="2000" dirty="0" smtClean="0"/>
            </a:br>
            <a:r>
              <a:rPr lang="en-US" sz="2000" dirty="0" smtClean="0"/>
              <a:t>to tissue</a:t>
            </a:r>
            <a:endParaRPr lang="en-US" sz="2000" dirty="0"/>
          </a:p>
        </p:txBody>
      </p:sp>
      <p:sp>
        <p:nvSpPr>
          <p:cNvPr id="7" name="TextBox 6"/>
          <p:cNvSpPr txBox="1"/>
          <p:nvPr/>
        </p:nvSpPr>
        <p:spPr>
          <a:xfrm>
            <a:off x="3232046" y="3786596"/>
            <a:ext cx="2493742" cy="1015663"/>
          </a:xfrm>
          <a:prstGeom prst="rect">
            <a:avLst/>
          </a:prstGeom>
          <a:noFill/>
        </p:spPr>
        <p:txBody>
          <a:bodyPr wrap="none" rtlCol="0">
            <a:spAutoFit/>
          </a:bodyPr>
          <a:lstStyle/>
          <a:p>
            <a:r>
              <a:rPr lang="en-US" sz="2000" dirty="0" smtClean="0"/>
              <a:t>Multi-level treatment </a:t>
            </a:r>
            <a:br>
              <a:rPr lang="en-US" sz="2000" dirty="0" smtClean="0"/>
            </a:br>
            <a:r>
              <a:rPr lang="en-US" sz="2000" dirty="0" smtClean="0"/>
              <a:t>remodels the</a:t>
            </a:r>
            <a:br>
              <a:rPr lang="en-US" sz="2000" dirty="0" smtClean="0"/>
            </a:br>
            <a:r>
              <a:rPr lang="en-US" sz="2000" dirty="0" smtClean="0"/>
              <a:t>LES muscle</a:t>
            </a:r>
            <a:endParaRPr lang="en-US" sz="2000" dirty="0"/>
          </a:p>
        </p:txBody>
      </p:sp>
      <p:sp>
        <p:nvSpPr>
          <p:cNvPr id="8" name="TextBox 7"/>
          <p:cNvSpPr txBox="1"/>
          <p:nvPr/>
        </p:nvSpPr>
        <p:spPr>
          <a:xfrm>
            <a:off x="5846758" y="3786596"/>
            <a:ext cx="2690190" cy="1015663"/>
          </a:xfrm>
          <a:prstGeom prst="rect">
            <a:avLst/>
          </a:prstGeom>
          <a:noFill/>
        </p:spPr>
        <p:txBody>
          <a:bodyPr wrap="square" rtlCol="0">
            <a:spAutoFit/>
          </a:bodyPr>
          <a:lstStyle/>
          <a:p>
            <a:r>
              <a:rPr lang="en-US" sz="2000" dirty="0" smtClean="0"/>
              <a:t>Barrier function and </a:t>
            </a:r>
            <a:br>
              <a:rPr lang="en-US" sz="2000" dirty="0" smtClean="0"/>
            </a:br>
            <a:r>
              <a:rPr lang="en-US" sz="2000" dirty="0" smtClean="0"/>
              <a:t>GERD</a:t>
            </a:r>
            <a:r>
              <a:rPr lang="en-US" sz="2000" dirty="0"/>
              <a:t> </a:t>
            </a:r>
            <a:r>
              <a:rPr lang="en-US" sz="2000" dirty="0" smtClean="0"/>
              <a:t>symptoms are </a:t>
            </a:r>
            <a:br>
              <a:rPr lang="en-US" sz="2000" dirty="0" smtClean="0"/>
            </a:br>
            <a:r>
              <a:rPr lang="en-US" sz="2000" dirty="0" smtClean="0"/>
              <a:t>significantly</a:t>
            </a:r>
            <a:r>
              <a:rPr lang="en-US" sz="2000" dirty="0"/>
              <a:t> </a:t>
            </a:r>
            <a:r>
              <a:rPr lang="en-US" sz="2000" dirty="0" smtClean="0"/>
              <a:t>improved</a:t>
            </a:r>
            <a:endParaRPr lang="en-US" sz="2000" dirty="0"/>
          </a:p>
        </p:txBody>
      </p:sp>
      <p:sp>
        <p:nvSpPr>
          <p:cNvPr id="9" name="TextBox 8"/>
          <p:cNvSpPr txBox="1"/>
          <p:nvPr/>
        </p:nvSpPr>
        <p:spPr>
          <a:xfrm>
            <a:off x="649287" y="4927885"/>
            <a:ext cx="7760921" cy="1477328"/>
          </a:xfrm>
          <a:prstGeom prst="rect">
            <a:avLst/>
          </a:prstGeom>
          <a:noFill/>
        </p:spPr>
        <p:txBody>
          <a:bodyPr wrap="square" rtlCol="0">
            <a:spAutoFit/>
          </a:bodyPr>
          <a:lstStyle/>
          <a:p>
            <a:r>
              <a:rPr lang="en-US" dirty="0" smtClean="0">
                <a:solidFill>
                  <a:srgbClr val="558ED5"/>
                </a:solidFill>
              </a:rPr>
              <a:t>Every patient is different in their response to Stretta Therapy. Some patients see improvements more quickly than others, and studies show that symptoms may continually improve for six months or longer. A continuation of anti-secretory medications for two-months after Stretta and a modified diet are recommended for two weeks.</a:t>
            </a:r>
            <a:endParaRPr lang="en-US" dirty="0">
              <a:solidFill>
                <a:srgbClr val="558ED5"/>
              </a:solidFill>
            </a:endParaRPr>
          </a:p>
        </p:txBody>
      </p:sp>
    </p:spTree>
    <p:extLst>
      <p:ext uri="{BB962C8B-B14F-4D97-AF65-F5344CB8AC3E}">
        <p14:creationId xmlns:p14="http://schemas.microsoft.com/office/powerpoint/2010/main" val="26896907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4868" name="Rectangle 4"/>
          <p:cNvSpPr>
            <a:spLocks noGrp="1" noChangeArrowheads="1"/>
          </p:cNvSpPr>
          <p:nvPr>
            <p:ph type="title"/>
          </p:nvPr>
        </p:nvSpPr>
        <p:spPr>
          <a:xfrm>
            <a:off x="531281" y="995848"/>
            <a:ext cx="8229600" cy="1143000"/>
          </a:xfrm>
        </p:spPr>
        <p:txBody>
          <a:bodyPr/>
          <a:lstStyle/>
          <a:p>
            <a:pPr algn="l"/>
            <a:r>
              <a:rPr lang="en-US" dirty="0" smtClean="0">
                <a:solidFill>
                  <a:srgbClr val="558ED5"/>
                </a:solidFill>
                <a:latin typeface="Arial"/>
                <a:cs typeface="Arial"/>
              </a:rPr>
              <a:t>Resolve Reflux.</a:t>
            </a:r>
            <a:br>
              <a:rPr lang="en-US" dirty="0" smtClean="0">
                <a:solidFill>
                  <a:srgbClr val="558ED5"/>
                </a:solidFill>
                <a:latin typeface="Arial"/>
                <a:cs typeface="Arial"/>
              </a:rPr>
            </a:br>
            <a:r>
              <a:rPr lang="en-US" dirty="0" smtClean="0">
                <a:solidFill>
                  <a:srgbClr val="558ED5"/>
                </a:solidFill>
                <a:latin typeface="Arial"/>
                <a:cs typeface="Arial"/>
              </a:rPr>
              <a:t>Reduce or Eliminate Meds.</a:t>
            </a:r>
            <a:br>
              <a:rPr lang="en-US" dirty="0" smtClean="0">
                <a:solidFill>
                  <a:srgbClr val="558ED5"/>
                </a:solidFill>
                <a:latin typeface="Arial"/>
                <a:cs typeface="Arial"/>
              </a:rPr>
            </a:br>
            <a:r>
              <a:rPr lang="en-US" dirty="0" smtClean="0">
                <a:solidFill>
                  <a:srgbClr val="558ED5"/>
                </a:solidFill>
                <a:latin typeface="Arial"/>
                <a:cs typeface="Arial"/>
              </a:rPr>
              <a:t>Avoid Invasive Surgery.</a:t>
            </a:r>
            <a:endParaRPr lang="en-US" dirty="0">
              <a:solidFill>
                <a:srgbClr val="558ED5"/>
              </a:solidFill>
              <a:latin typeface="Arial"/>
              <a:cs typeface="Arial"/>
            </a:endParaRPr>
          </a:p>
        </p:txBody>
      </p:sp>
      <p:sp>
        <p:nvSpPr>
          <p:cNvPr id="3364869" name="Rectangle 5"/>
          <p:cNvSpPr>
            <a:spLocks noGrp="1" noChangeArrowheads="1"/>
          </p:cNvSpPr>
          <p:nvPr>
            <p:ph type="body" idx="1"/>
          </p:nvPr>
        </p:nvSpPr>
        <p:spPr>
          <a:xfrm>
            <a:off x="560921" y="4741333"/>
            <a:ext cx="8018463" cy="1714499"/>
          </a:xfrm>
        </p:spPr>
        <p:txBody>
          <a:bodyPr/>
          <a:lstStyle/>
          <a:p>
            <a:pPr marL="0" indent="0">
              <a:lnSpc>
                <a:spcPct val="90000"/>
              </a:lnSpc>
              <a:buNone/>
            </a:pPr>
            <a:r>
              <a:rPr lang="en-US" dirty="0" smtClean="0">
                <a:latin typeface="Arial"/>
                <a:cs typeface="Arial"/>
              </a:rPr>
              <a:t>Ask your Doctor if Stretta Therapy </a:t>
            </a:r>
            <a:br>
              <a:rPr lang="en-US" dirty="0" smtClean="0">
                <a:latin typeface="Arial"/>
                <a:cs typeface="Arial"/>
              </a:rPr>
            </a:br>
            <a:r>
              <a:rPr lang="en-US" dirty="0" smtClean="0">
                <a:latin typeface="Arial"/>
                <a:cs typeface="Arial"/>
              </a:rPr>
              <a:t>is right for you.</a:t>
            </a:r>
          </a:p>
          <a:p>
            <a:pPr marL="0" indent="0">
              <a:lnSpc>
                <a:spcPct val="90000"/>
              </a:lnSpc>
              <a:buNone/>
            </a:pPr>
            <a:r>
              <a:rPr lang="en-US" dirty="0" err="1" smtClean="0">
                <a:latin typeface="Arial"/>
                <a:cs typeface="Arial"/>
              </a:rPr>
              <a:t>www.stretta-therapy.com</a:t>
            </a:r>
            <a:endParaRPr lang="en-US" dirty="0" smtClean="0">
              <a:latin typeface="Arial"/>
              <a:cs typeface="Arial"/>
            </a:endParaRPr>
          </a:p>
          <a:p>
            <a:pPr marL="0" indent="0">
              <a:lnSpc>
                <a:spcPct val="90000"/>
              </a:lnSpc>
              <a:buNone/>
            </a:pPr>
            <a:endParaRPr lang="en-US" dirty="0">
              <a:latin typeface="Arial"/>
              <a:cs typeface="Arial"/>
            </a:endParaRPr>
          </a:p>
        </p:txBody>
      </p:sp>
      <p:pic>
        <p:nvPicPr>
          <p:cNvPr id="4" name="Picture 5" descr="stretta_pms 660+black.pn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90003" y="2874888"/>
            <a:ext cx="6525679" cy="1673726"/>
          </a:xfrm>
          <a:prstGeom prst="rect">
            <a:avLst/>
          </a:prstGeom>
          <a:noFill/>
          <a:ln w="9525">
            <a:noFill/>
            <a:miter lim="800000"/>
            <a:headEnd/>
            <a:tailEnd/>
          </a:ln>
        </p:spPr>
      </p:pic>
    </p:spTree>
    <p:extLst>
      <p:ext uri="{BB962C8B-B14F-4D97-AF65-F5344CB8AC3E}">
        <p14:creationId xmlns:p14="http://schemas.microsoft.com/office/powerpoint/2010/main" val="8918898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58113" y="859280"/>
            <a:ext cx="7834772" cy="5047535"/>
          </a:xfrm>
          <a:prstGeom prst="rect">
            <a:avLst/>
          </a:prstGeom>
          <a:noFill/>
        </p:spPr>
        <p:txBody>
          <a:bodyPr wrap="none" rtlCol="0">
            <a:spAutoFit/>
          </a:bodyPr>
          <a:lstStyle/>
          <a:p>
            <a:endParaRPr lang="en-US" sz="1400" dirty="0"/>
          </a:p>
          <a:p>
            <a:r>
              <a:rPr lang="en-US" sz="1400" dirty="0"/>
              <a:t>INDICATIONS FOR USE: The Stretta System is intended for general use in the electrosurgical </a:t>
            </a:r>
            <a:r>
              <a:rPr lang="en-US" sz="1400" dirty="0" smtClean="0"/>
              <a:t/>
            </a:r>
            <a:br>
              <a:rPr lang="en-US" sz="1400" dirty="0" smtClean="0"/>
            </a:br>
            <a:r>
              <a:rPr lang="en-US" sz="1400" dirty="0" smtClean="0"/>
              <a:t>coagulation </a:t>
            </a:r>
            <a:r>
              <a:rPr lang="en-US" sz="1400" dirty="0"/>
              <a:t>of tissue and intended for use specifically in the treatment of </a:t>
            </a:r>
            <a:r>
              <a:rPr lang="en-US" sz="1400" dirty="0" err="1"/>
              <a:t>gastroesophageal</a:t>
            </a:r>
            <a:r>
              <a:rPr lang="en-US" sz="1400" dirty="0"/>
              <a:t> </a:t>
            </a:r>
            <a:r>
              <a:rPr lang="en-US" sz="1400" dirty="0" smtClean="0"/>
              <a:t/>
            </a:r>
            <a:br>
              <a:rPr lang="en-US" sz="1400" dirty="0" smtClean="0"/>
            </a:br>
            <a:r>
              <a:rPr lang="en-US" sz="1400" dirty="0" smtClean="0"/>
              <a:t>reflux </a:t>
            </a:r>
            <a:r>
              <a:rPr lang="en-US" sz="1400" dirty="0"/>
              <a:t>disease (GERD). </a:t>
            </a:r>
            <a:r>
              <a:rPr lang="en-US" sz="1400" dirty="0" smtClean="0"/>
              <a:t/>
            </a:r>
            <a:br>
              <a:rPr lang="en-US" sz="1400" dirty="0" smtClean="0"/>
            </a:br>
            <a:endParaRPr lang="en-US" sz="1400" dirty="0"/>
          </a:p>
          <a:p>
            <a:r>
              <a:rPr lang="en-US" sz="1400" dirty="0"/>
              <a:t>CONTRAINDICATIONS: The use of </a:t>
            </a:r>
            <a:r>
              <a:rPr lang="en-US" sz="1400" dirty="0" err="1"/>
              <a:t>electrosurgery</a:t>
            </a:r>
            <a:r>
              <a:rPr lang="en-US" sz="1400" dirty="0"/>
              <a:t> is contraindicated when, in the judgment of </a:t>
            </a:r>
            <a:r>
              <a:rPr lang="en-US" sz="1400" dirty="0" smtClean="0"/>
              <a:t/>
            </a:r>
            <a:br>
              <a:rPr lang="en-US" sz="1400" dirty="0" smtClean="0"/>
            </a:br>
            <a:r>
              <a:rPr lang="en-US" sz="1400" dirty="0" smtClean="0"/>
              <a:t>the </a:t>
            </a:r>
            <a:r>
              <a:rPr lang="en-US" sz="1400" dirty="0"/>
              <a:t>physician, electrosurgical procedures would be contrary to the best interest of the patient. </a:t>
            </a:r>
            <a:r>
              <a:rPr lang="en-US" sz="1400" dirty="0" smtClean="0"/>
              <a:t/>
            </a:r>
            <a:br>
              <a:rPr lang="en-US" sz="1400" dirty="0" smtClean="0"/>
            </a:br>
            <a:r>
              <a:rPr lang="en-US" sz="1400" dirty="0" smtClean="0"/>
              <a:t>The </a:t>
            </a:r>
            <a:r>
              <a:rPr lang="en-US" sz="1400" dirty="0"/>
              <a:t>following is a list of patient groups in which the use of the Stretta System for the treatment </a:t>
            </a:r>
            <a:r>
              <a:rPr lang="en-US" sz="1400" dirty="0" smtClean="0"/>
              <a:t/>
            </a:r>
            <a:br>
              <a:rPr lang="en-US" sz="1400" dirty="0" smtClean="0"/>
            </a:br>
            <a:r>
              <a:rPr lang="en-US" sz="1400" dirty="0" smtClean="0"/>
              <a:t>of </a:t>
            </a:r>
            <a:r>
              <a:rPr lang="en-US" sz="1400" dirty="0"/>
              <a:t>GERD is contraindicated: subjects under the age of 18, pregnant women, patients without a </a:t>
            </a:r>
            <a:r>
              <a:rPr lang="en-US" sz="1400" dirty="0" smtClean="0"/>
              <a:t/>
            </a:r>
            <a:br>
              <a:rPr lang="en-US" sz="1400" dirty="0" smtClean="0"/>
            </a:br>
            <a:r>
              <a:rPr lang="en-US" sz="1400" dirty="0" smtClean="0"/>
              <a:t>diagnosis </a:t>
            </a:r>
            <a:r>
              <a:rPr lang="en-US" sz="1400" dirty="0"/>
              <a:t>of GERD, hiatal hernia &gt;2cm, achalasia or incomplete LES relaxation in response to </a:t>
            </a:r>
            <a:endParaRPr lang="en-US" sz="1400" dirty="0" smtClean="0"/>
          </a:p>
          <a:p>
            <a:r>
              <a:rPr lang="en-US" sz="1400" dirty="0" smtClean="0"/>
              <a:t>swallow</a:t>
            </a:r>
            <a:r>
              <a:rPr lang="en-US" sz="1400" dirty="0"/>
              <a:t>, poor surgical candidates, ASA IV </a:t>
            </a:r>
            <a:r>
              <a:rPr lang="en-US" sz="1400" dirty="0" smtClean="0"/>
              <a:t>classification, patients with an implant near the LES </a:t>
            </a:r>
            <a:br>
              <a:rPr lang="en-US" sz="1400" dirty="0" smtClean="0"/>
            </a:br>
            <a:r>
              <a:rPr lang="en-US" sz="1400" dirty="0" smtClean="0"/>
              <a:t>could be conductive with RF energy. </a:t>
            </a:r>
            <a:br>
              <a:rPr lang="en-US" sz="1400" dirty="0" smtClean="0"/>
            </a:br>
            <a:endParaRPr lang="en-US" sz="1400" dirty="0"/>
          </a:p>
          <a:p>
            <a:r>
              <a:rPr lang="en-US" sz="1400" dirty="0"/>
              <a:t>WARNINGS: These complications are rarely seen but could potentially occur with the use </a:t>
            </a:r>
            <a:r>
              <a:rPr lang="en-US" sz="1400" dirty="0" smtClean="0"/>
              <a:t/>
            </a:r>
            <a:br>
              <a:rPr lang="en-US" sz="1400" dirty="0" smtClean="0"/>
            </a:br>
            <a:r>
              <a:rPr lang="en-US" sz="1400" dirty="0" smtClean="0"/>
              <a:t>of </a:t>
            </a:r>
            <a:r>
              <a:rPr lang="en-US" sz="1400" dirty="0" err="1"/>
              <a:t>electrosurgery</a:t>
            </a:r>
            <a:r>
              <a:rPr lang="en-US" sz="1400" dirty="0"/>
              <a:t> for the treatment of GERD: transient bleeding, bloating, transient chest pain, </a:t>
            </a:r>
            <a:r>
              <a:rPr lang="en-US" sz="1400" dirty="0" smtClean="0"/>
              <a:t/>
            </a:r>
            <a:br>
              <a:rPr lang="en-US" sz="1400" dirty="0" smtClean="0"/>
            </a:br>
            <a:r>
              <a:rPr lang="en-US" sz="1400" dirty="0" smtClean="0"/>
              <a:t>transient </a:t>
            </a:r>
            <a:r>
              <a:rPr lang="en-US" sz="1400" dirty="0"/>
              <a:t>difficulty belching, transient dysphagia, transient </a:t>
            </a:r>
            <a:r>
              <a:rPr lang="en-US" sz="1400" dirty="0" err="1"/>
              <a:t>epigastric</a:t>
            </a:r>
            <a:r>
              <a:rPr lang="en-US" sz="1400" dirty="0"/>
              <a:t> discomfort, transient </a:t>
            </a:r>
            <a:r>
              <a:rPr lang="en-US" sz="1400" dirty="0" smtClean="0"/>
              <a:t/>
            </a:r>
            <a:br>
              <a:rPr lang="en-US" sz="1400" dirty="0" smtClean="0"/>
            </a:br>
            <a:r>
              <a:rPr lang="en-US" sz="1400" dirty="0" smtClean="0"/>
              <a:t>esophageal </a:t>
            </a:r>
            <a:r>
              <a:rPr lang="en-US" sz="1400" dirty="0"/>
              <a:t>mucosal laceration, transient fever, Injury to esophageal mucosa, perforation, </a:t>
            </a:r>
            <a:r>
              <a:rPr lang="en-US" sz="1400" dirty="0" smtClean="0"/>
              <a:t/>
            </a:r>
            <a:br>
              <a:rPr lang="en-US" sz="1400" dirty="0" smtClean="0"/>
            </a:br>
            <a:r>
              <a:rPr lang="en-US" sz="1400" dirty="0" smtClean="0"/>
              <a:t>pharyngitis</a:t>
            </a:r>
            <a:r>
              <a:rPr lang="en-US" sz="1400" dirty="0"/>
              <a:t>, </a:t>
            </a:r>
            <a:r>
              <a:rPr lang="en-US" sz="1400" dirty="0" err="1" smtClean="0"/>
              <a:t>vomiting,transient</a:t>
            </a:r>
            <a:r>
              <a:rPr lang="en-US" sz="1400" dirty="0" smtClean="0"/>
              <a:t> </a:t>
            </a:r>
            <a:r>
              <a:rPr lang="en-US" sz="1400" dirty="0"/>
              <a:t>with potential for bleeding or Esophageal injury. If any vomiting </a:t>
            </a:r>
            <a:r>
              <a:rPr lang="en-US" sz="1400" dirty="0" smtClean="0"/>
              <a:t/>
            </a:r>
            <a:br>
              <a:rPr lang="en-US" sz="1400" dirty="0" smtClean="0"/>
            </a:br>
            <a:r>
              <a:rPr lang="en-US" sz="1400" dirty="0" smtClean="0"/>
              <a:t>occurs</a:t>
            </a:r>
            <a:r>
              <a:rPr lang="en-US" sz="1400" dirty="0"/>
              <a:t>, contact your treating physician immediately. Excessive vomiting may result in perforation </a:t>
            </a:r>
            <a:r>
              <a:rPr lang="en-US" sz="1400" dirty="0" smtClean="0"/>
              <a:t/>
            </a:r>
            <a:br>
              <a:rPr lang="en-US" sz="1400" dirty="0" smtClean="0"/>
            </a:br>
            <a:r>
              <a:rPr lang="en-US" sz="1400" dirty="0" smtClean="0"/>
              <a:t>and </a:t>
            </a:r>
            <a:r>
              <a:rPr lang="en-US" sz="1400" dirty="0"/>
              <a:t>more serious injury resulting in death. The following complications have not been seen, but </a:t>
            </a:r>
            <a:r>
              <a:rPr lang="en-US" sz="1400" dirty="0" smtClean="0"/>
              <a:t/>
            </a:r>
            <a:br>
              <a:rPr lang="en-US" sz="1400" dirty="0" smtClean="0"/>
            </a:br>
            <a:r>
              <a:rPr lang="en-US" sz="1400" dirty="0" smtClean="0"/>
              <a:t>could </a:t>
            </a:r>
            <a:r>
              <a:rPr lang="en-US" sz="1400" dirty="0"/>
              <a:t>possibly occur infrequently: Achalasia, transient delayed gastric emptying, dental injury, </a:t>
            </a:r>
            <a:r>
              <a:rPr lang="en-US" sz="1400" dirty="0" smtClean="0"/>
              <a:t/>
            </a:r>
            <a:br>
              <a:rPr lang="en-US" sz="1400" dirty="0" smtClean="0"/>
            </a:br>
            <a:r>
              <a:rPr lang="en-US" sz="1400" dirty="0" smtClean="0"/>
              <a:t>dyspnea</a:t>
            </a:r>
            <a:r>
              <a:rPr lang="en-US" sz="1400" dirty="0"/>
              <a:t>, infection, larynx injury, worsened GERD (Note: Consult instructions for use for full </a:t>
            </a:r>
            <a:r>
              <a:rPr lang="en-US" sz="1400" dirty="0" smtClean="0"/>
              <a:t/>
            </a:r>
            <a:br>
              <a:rPr lang="en-US" sz="1400" dirty="0" smtClean="0"/>
            </a:br>
            <a:r>
              <a:rPr lang="en-US" sz="1400" dirty="0" smtClean="0"/>
              <a:t>contraindications</a:t>
            </a:r>
            <a:r>
              <a:rPr lang="en-US" sz="1400" dirty="0"/>
              <a:t>, warnings and precautions)</a:t>
            </a:r>
            <a:r>
              <a:rPr lang="en-US" sz="1400" dirty="0" smtClean="0"/>
              <a:t>.</a:t>
            </a:r>
            <a:endParaRPr lang="en-US" sz="1400" dirty="0"/>
          </a:p>
        </p:txBody>
      </p:sp>
    </p:spTree>
    <p:extLst>
      <p:ext uri="{BB962C8B-B14F-4D97-AF65-F5344CB8AC3E}">
        <p14:creationId xmlns:p14="http://schemas.microsoft.com/office/powerpoint/2010/main" val="24428403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4631" name="Rectangle 7"/>
          <p:cNvSpPr>
            <a:spLocks noGrp="1" noChangeArrowheads="1"/>
          </p:cNvSpPr>
          <p:nvPr>
            <p:ph type="title"/>
          </p:nvPr>
        </p:nvSpPr>
        <p:spPr>
          <a:xfrm>
            <a:off x="584196" y="338136"/>
            <a:ext cx="8229600" cy="1143000"/>
          </a:xfrm>
        </p:spPr>
        <p:txBody>
          <a:bodyPr/>
          <a:lstStyle/>
          <a:p>
            <a:pPr algn="l"/>
            <a:r>
              <a:rPr lang="en-US" dirty="0">
                <a:solidFill>
                  <a:schemeClr val="tx2">
                    <a:lumMod val="60000"/>
                    <a:lumOff val="40000"/>
                  </a:schemeClr>
                </a:solidFill>
                <a:latin typeface="Arial"/>
                <a:cs typeface="Arial"/>
              </a:rPr>
              <a:t>What is </a:t>
            </a:r>
            <a:r>
              <a:rPr lang="en-US" dirty="0" smtClean="0">
                <a:solidFill>
                  <a:schemeClr val="tx2">
                    <a:lumMod val="60000"/>
                    <a:lumOff val="40000"/>
                  </a:schemeClr>
                </a:solidFill>
                <a:latin typeface="Arial"/>
                <a:cs typeface="Arial"/>
              </a:rPr>
              <a:t>GERD?</a:t>
            </a:r>
            <a:endParaRPr lang="en-US" dirty="0">
              <a:solidFill>
                <a:schemeClr val="tx2">
                  <a:lumMod val="60000"/>
                  <a:lumOff val="40000"/>
                </a:schemeClr>
              </a:solidFill>
              <a:latin typeface="Arial"/>
              <a:cs typeface="Arial"/>
            </a:endParaRPr>
          </a:p>
        </p:txBody>
      </p:sp>
      <p:graphicFrame>
        <p:nvGraphicFramePr>
          <p:cNvPr id="3354627" name="Object 3"/>
          <p:cNvGraphicFramePr>
            <a:graphicFrameLocks noChangeAspect="1"/>
          </p:cNvGraphicFramePr>
          <p:nvPr>
            <p:extLst>
              <p:ext uri="{D42A27DB-BD31-4B8C-83A1-F6EECF244321}">
                <p14:modId xmlns:p14="http://schemas.microsoft.com/office/powerpoint/2010/main" val="1364996043"/>
              </p:ext>
            </p:extLst>
          </p:nvPr>
        </p:nvGraphicFramePr>
        <p:xfrm>
          <a:off x="660399" y="1459586"/>
          <a:ext cx="3744567" cy="4022582"/>
        </p:xfrm>
        <a:graphic>
          <a:graphicData uri="http://schemas.openxmlformats.org/presentationml/2006/ole">
            <mc:AlternateContent xmlns:mc="http://schemas.openxmlformats.org/markup-compatibility/2006">
              <mc:Choice xmlns:v="urn:schemas-microsoft-com:vml" Requires="v">
                <p:oleObj spid="_x0000_s1058" name="Bitmap Image" r:id="rId4" imgW="8345065" imgH="9104762" progId="Paint.Picture">
                  <p:embed/>
                </p:oleObj>
              </mc:Choice>
              <mc:Fallback>
                <p:oleObj name="Bitmap Image" r:id="rId4" imgW="8345065" imgH="9104762" progId="Paint.Picture">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0399" y="1459586"/>
                        <a:ext cx="3744567" cy="4022582"/>
                      </a:xfrm>
                      <a:prstGeom prst="rect">
                        <a:avLst/>
                      </a:prstGeom>
                      <a:noFill/>
                      <a:ln>
                        <a:noFill/>
                      </a:ln>
                      <a:effectLst/>
                    </p:spPr>
                  </p:pic>
                </p:oleObj>
              </mc:Fallback>
            </mc:AlternateContent>
          </a:graphicData>
        </a:graphic>
      </p:graphicFrame>
      <p:graphicFrame>
        <p:nvGraphicFramePr>
          <p:cNvPr id="3354628" name="Object 4"/>
          <p:cNvGraphicFramePr>
            <a:graphicFrameLocks noChangeAspect="1"/>
          </p:cNvGraphicFramePr>
          <p:nvPr>
            <p:extLst>
              <p:ext uri="{D42A27DB-BD31-4B8C-83A1-F6EECF244321}">
                <p14:modId xmlns:p14="http://schemas.microsoft.com/office/powerpoint/2010/main" val="79112669"/>
              </p:ext>
            </p:extLst>
          </p:nvPr>
        </p:nvGraphicFramePr>
        <p:xfrm>
          <a:off x="4584172" y="1459585"/>
          <a:ext cx="3686463" cy="4022583"/>
        </p:xfrm>
        <a:graphic>
          <a:graphicData uri="http://schemas.openxmlformats.org/presentationml/2006/ole">
            <mc:AlternateContent xmlns:mc="http://schemas.openxmlformats.org/markup-compatibility/2006">
              <mc:Choice xmlns:v="urn:schemas-microsoft-com:vml" Requires="v">
                <p:oleObj spid="_x0000_s1059" name="Bitmap Image" r:id="rId6" imgW="8345065" imgH="9104762" progId="Paint.Picture">
                  <p:embed/>
                </p:oleObj>
              </mc:Choice>
              <mc:Fallback>
                <p:oleObj name="Bitmap Image" r:id="rId6" imgW="8345065" imgH="9104762" progId="Paint.Picture">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84172" y="1459585"/>
                        <a:ext cx="3686463" cy="4022583"/>
                      </a:xfrm>
                      <a:prstGeom prst="rect">
                        <a:avLst/>
                      </a:prstGeom>
                      <a:noFill/>
                      <a:ln>
                        <a:noFill/>
                      </a:ln>
                      <a:effectLst/>
                    </p:spPr>
                  </p:pic>
                </p:oleObj>
              </mc:Fallback>
            </mc:AlternateContent>
          </a:graphicData>
        </a:graphic>
      </p:graphicFrame>
      <p:sp>
        <p:nvSpPr>
          <p:cNvPr id="3354629" name="Text Box 5"/>
          <p:cNvSpPr txBox="1">
            <a:spLocks noChangeArrowheads="1"/>
          </p:cNvSpPr>
          <p:nvPr/>
        </p:nvSpPr>
        <p:spPr bwMode="auto">
          <a:xfrm>
            <a:off x="563030" y="5496987"/>
            <a:ext cx="384193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pPr>
            <a:r>
              <a:rPr lang="en-US" sz="2800" dirty="0">
                <a:solidFill>
                  <a:srgbClr val="558ED5"/>
                </a:solidFill>
                <a:latin typeface="Arial"/>
                <a:cs typeface="Arial"/>
              </a:rPr>
              <a:t>Normal </a:t>
            </a:r>
            <a:r>
              <a:rPr lang="en-US" sz="2800" dirty="0" smtClean="0">
                <a:solidFill>
                  <a:srgbClr val="558ED5"/>
                </a:solidFill>
                <a:latin typeface="Arial"/>
                <a:cs typeface="Arial"/>
              </a:rPr>
              <a:t>LES - closed</a:t>
            </a:r>
            <a:endParaRPr lang="en-US" sz="2800" dirty="0">
              <a:solidFill>
                <a:srgbClr val="558ED5"/>
              </a:solidFill>
              <a:latin typeface="Arial"/>
              <a:cs typeface="Arial"/>
            </a:endParaRPr>
          </a:p>
        </p:txBody>
      </p:sp>
      <p:sp>
        <p:nvSpPr>
          <p:cNvPr id="7" name="Text Box 5"/>
          <p:cNvSpPr txBox="1">
            <a:spLocks noChangeArrowheads="1"/>
          </p:cNvSpPr>
          <p:nvPr/>
        </p:nvSpPr>
        <p:spPr bwMode="auto">
          <a:xfrm>
            <a:off x="4510091" y="5494876"/>
            <a:ext cx="376054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pPr>
            <a:r>
              <a:rPr lang="en-US" sz="2800" dirty="0" smtClean="0">
                <a:solidFill>
                  <a:srgbClr val="558ED5"/>
                </a:solidFill>
                <a:latin typeface="Arial"/>
                <a:cs typeface="Arial"/>
              </a:rPr>
              <a:t>LES in reflux - GERD</a:t>
            </a:r>
            <a:endParaRPr lang="en-US" sz="2800" dirty="0">
              <a:solidFill>
                <a:srgbClr val="558ED5"/>
              </a:solidFill>
              <a:latin typeface="Arial"/>
              <a:cs typeface="Arial"/>
            </a:endParaRPr>
          </a:p>
        </p:txBody>
      </p:sp>
    </p:spTree>
    <p:extLst>
      <p:ext uri="{BB962C8B-B14F-4D97-AF65-F5344CB8AC3E}">
        <p14:creationId xmlns:p14="http://schemas.microsoft.com/office/powerpoint/2010/main" val="349182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0772" name="Rectangle 4"/>
          <p:cNvSpPr>
            <a:spLocks noGrp="1" noChangeArrowheads="1"/>
          </p:cNvSpPr>
          <p:nvPr>
            <p:ph type="title"/>
          </p:nvPr>
        </p:nvSpPr>
        <p:spPr>
          <a:xfrm>
            <a:off x="552447" y="338136"/>
            <a:ext cx="8229600" cy="1143000"/>
          </a:xfrm>
        </p:spPr>
        <p:txBody>
          <a:bodyPr/>
          <a:lstStyle/>
          <a:p>
            <a:pPr algn="l"/>
            <a:r>
              <a:rPr lang="en-US" dirty="0" smtClean="0">
                <a:solidFill>
                  <a:srgbClr val="558ED5"/>
                </a:solidFill>
                <a:latin typeface="Arial"/>
                <a:cs typeface="Arial"/>
              </a:rPr>
              <a:t>GERD Symptoms</a:t>
            </a:r>
            <a:endParaRPr lang="en-US" dirty="0">
              <a:solidFill>
                <a:srgbClr val="558ED5"/>
              </a:solidFill>
              <a:latin typeface="Arial"/>
              <a:cs typeface="Arial"/>
            </a:endParaRPr>
          </a:p>
        </p:txBody>
      </p:sp>
      <p:sp>
        <p:nvSpPr>
          <p:cNvPr id="3360773" name="Rectangle 5"/>
          <p:cNvSpPr>
            <a:spLocks noGrp="1" noChangeArrowheads="1"/>
          </p:cNvSpPr>
          <p:nvPr>
            <p:ph type="body" idx="1"/>
          </p:nvPr>
        </p:nvSpPr>
        <p:spPr>
          <a:xfrm>
            <a:off x="552447" y="1600200"/>
            <a:ext cx="8229600" cy="4525963"/>
          </a:xfrm>
        </p:spPr>
        <p:txBody>
          <a:bodyPr/>
          <a:lstStyle/>
          <a:p>
            <a:pPr>
              <a:lnSpc>
                <a:spcPct val="90000"/>
              </a:lnSpc>
            </a:pPr>
            <a:r>
              <a:rPr lang="en-US" dirty="0" smtClean="0">
                <a:latin typeface="Arial"/>
                <a:cs typeface="Arial"/>
              </a:rPr>
              <a:t>Persistent heartburn</a:t>
            </a:r>
            <a:endParaRPr lang="en-US" dirty="0">
              <a:latin typeface="Arial"/>
              <a:cs typeface="Arial"/>
            </a:endParaRPr>
          </a:p>
          <a:p>
            <a:pPr>
              <a:lnSpc>
                <a:spcPct val="90000"/>
              </a:lnSpc>
            </a:pPr>
            <a:r>
              <a:rPr lang="en-US" dirty="0" smtClean="0">
                <a:latin typeface="Arial"/>
                <a:cs typeface="Arial"/>
              </a:rPr>
              <a:t>Acid regurgitation</a:t>
            </a:r>
            <a:endParaRPr lang="en-US" dirty="0">
              <a:latin typeface="Arial"/>
              <a:cs typeface="Arial"/>
            </a:endParaRPr>
          </a:p>
          <a:p>
            <a:pPr>
              <a:lnSpc>
                <a:spcPct val="90000"/>
              </a:lnSpc>
            </a:pPr>
            <a:r>
              <a:rPr lang="en-US" dirty="0" smtClean="0">
                <a:latin typeface="Arial"/>
                <a:cs typeface="Arial"/>
              </a:rPr>
              <a:t>Chest pain</a:t>
            </a:r>
            <a:endParaRPr lang="en-US" dirty="0">
              <a:latin typeface="Arial"/>
              <a:cs typeface="Arial"/>
            </a:endParaRPr>
          </a:p>
          <a:p>
            <a:pPr>
              <a:lnSpc>
                <a:spcPct val="90000"/>
              </a:lnSpc>
            </a:pPr>
            <a:r>
              <a:rPr lang="en-US" dirty="0" smtClean="0">
                <a:latin typeface="Arial"/>
                <a:cs typeface="Arial"/>
              </a:rPr>
              <a:t>Chronic </a:t>
            </a:r>
            <a:r>
              <a:rPr lang="en-US" dirty="0">
                <a:latin typeface="Arial"/>
                <a:cs typeface="Arial"/>
              </a:rPr>
              <a:t>Cough</a:t>
            </a:r>
          </a:p>
          <a:p>
            <a:pPr>
              <a:lnSpc>
                <a:spcPct val="90000"/>
              </a:lnSpc>
            </a:pPr>
            <a:r>
              <a:rPr lang="en-US" dirty="0">
                <a:latin typeface="Arial"/>
                <a:cs typeface="Arial"/>
              </a:rPr>
              <a:t>Chronic Sore Throat</a:t>
            </a:r>
          </a:p>
          <a:p>
            <a:pPr>
              <a:lnSpc>
                <a:spcPct val="90000"/>
              </a:lnSpc>
            </a:pPr>
            <a:r>
              <a:rPr lang="en-US" dirty="0" smtClean="0">
                <a:latin typeface="Arial"/>
                <a:cs typeface="Arial"/>
              </a:rPr>
              <a:t>Laryngitis - hoarseness</a:t>
            </a:r>
            <a:endParaRPr lang="en-US" dirty="0">
              <a:latin typeface="Arial"/>
              <a:cs typeface="Arial"/>
            </a:endParaRPr>
          </a:p>
          <a:p>
            <a:pPr>
              <a:lnSpc>
                <a:spcPct val="90000"/>
              </a:lnSpc>
            </a:pPr>
            <a:r>
              <a:rPr lang="en-US" dirty="0" smtClean="0">
                <a:latin typeface="Arial"/>
                <a:cs typeface="Arial"/>
              </a:rPr>
              <a:t>Asthma</a:t>
            </a:r>
          </a:p>
          <a:p>
            <a:pPr>
              <a:lnSpc>
                <a:spcPct val="90000"/>
              </a:lnSpc>
            </a:pPr>
            <a:r>
              <a:rPr lang="en-US" dirty="0" smtClean="0">
                <a:latin typeface="Arial"/>
                <a:cs typeface="Arial"/>
              </a:rPr>
              <a:t>Pain or trouble swallowing</a:t>
            </a:r>
            <a:endParaRPr lang="en-US" dirty="0">
              <a:latin typeface="Arial"/>
              <a:cs typeface="Arial"/>
            </a:endParaRPr>
          </a:p>
        </p:txBody>
      </p:sp>
    </p:spTree>
    <p:extLst>
      <p:ext uri="{BB962C8B-B14F-4D97-AF65-F5344CB8AC3E}">
        <p14:creationId xmlns:p14="http://schemas.microsoft.com/office/powerpoint/2010/main" val="18093953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0772" name="Rectangle 4"/>
          <p:cNvSpPr>
            <a:spLocks noGrp="1" noChangeArrowheads="1"/>
          </p:cNvSpPr>
          <p:nvPr>
            <p:ph type="title"/>
          </p:nvPr>
        </p:nvSpPr>
        <p:spPr>
          <a:xfrm>
            <a:off x="552447" y="338136"/>
            <a:ext cx="8229600" cy="1143000"/>
          </a:xfrm>
        </p:spPr>
        <p:txBody>
          <a:bodyPr/>
          <a:lstStyle/>
          <a:p>
            <a:pPr algn="l"/>
            <a:r>
              <a:rPr lang="en-US" dirty="0" smtClean="0">
                <a:solidFill>
                  <a:srgbClr val="558ED5"/>
                </a:solidFill>
                <a:latin typeface="Arial"/>
                <a:cs typeface="Arial"/>
              </a:rPr>
              <a:t>GERD Why?</a:t>
            </a:r>
            <a:endParaRPr lang="en-US" dirty="0">
              <a:solidFill>
                <a:srgbClr val="558ED5"/>
              </a:solidFill>
              <a:latin typeface="Arial"/>
              <a:cs typeface="Arial"/>
            </a:endParaRPr>
          </a:p>
        </p:txBody>
      </p:sp>
      <p:sp>
        <p:nvSpPr>
          <p:cNvPr id="3360773" name="Rectangle 5"/>
          <p:cNvSpPr>
            <a:spLocks noGrp="1" noChangeArrowheads="1"/>
          </p:cNvSpPr>
          <p:nvPr>
            <p:ph type="body" idx="1"/>
          </p:nvPr>
        </p:nvSpPr>
        <p:spPr>
          <a:xfrm>
            <a:off x="552447" y="1600200"/>
            <a:ext cx="8229600" cy="4525963"/>
          </a:xfrm>
        </p:spPr>
        <p:txBody>
          <a:bodyPr/>
          <a:lstStyle/>
          <a:p>
            <a:pPr>
              <a:lnSpc>
                <a:spcPct val="90000"/>
              </a:lnSpc>
            </a:pPr>
            <a:r>
              <a:rPr lang="en-US" dirty="0" smtClean="0">
                <a:latin typeface="Arial"/>
                <a:cs typeface="Arial"/>
              </a:rPr>
              <a:t>No one knows for sure</a:t>
            </a:r>
          </a:p>
          <a:p>
            <a:pPr>
              <a:lnSpc>
                <a:spcPct val="90000"/>
              </a:lnSpc>
            </a:pPr>
            <a:r>
              <a:rPr lang="en-US" dirty="0" smtClean="0">
                <a:latin typeface="Arial"/>
                <a:cs typeface="Arial"/>
              </a:rPr>
              <a:t>Lifestyle factors can</a:t>
            </a:r>
            <a:br>
              <a:rPr lang="en-US" dirty="0" smtClean="0">
                <a:latin typeface="Arial"/>
                <a:cs typeface="Arial"/>
              </a:rPr>
            </a:br>
            <a:r>
              <a:rPr lang="en-US" dirty="0" smtClean="0">
                <a:latin typeface="Arial"/>
                <a:cs typeface="Arial"/>
              </a:rPr>
              <a:t>contribute</a:t>
            </a:r>
          </a:p>
          <a:p>
            <a:pPr>
              <a:lnSpc>
                <a:spcPct val="90000"/>
              </a:lnSpc>
            </a:pPr>
            <a:r>
              <a:rPr lang="en-US" dirty="0" smtClean="0">
                <a:latin typeface="Arial"/>
                <a:cs typeface="Arial"/>
              </a:rPr>
              <a:t>Hiatal hernia makes it </a:t>
            </a:r>
            <a:br>
              <a:rPr lang="en-US" dirty="0" smtClean="0">
                <a:latin typeface="Arial"/>
                <a:cs typeface="Arial"/>
              </a:rPr>
            </a:br>
            <a:r>
              <a:rPr lang="en-US" dirty="0" smtClean="0">
                <a:latin typeface="Arial"/>
                <a:cs typeface="Arial"/>
              </a:rPr>
              <a:t>easier for acid to reflux</a:t>
            </a:r>
            <a:endParaRPr lang="en-US" dirty="0">
              <a:latin typeface="Arial"/>
              <a:cs typeface="Arial"/>
            </a:endParaRPr>
          </a:p>
        </p:txBody>
      </p:sp>
      <p:pic>
        <p:nvPicPr>
          <p:cNvPr id="2" name="Picture 1"/>
          <p:cNvPicPr>
            <a:picLocks noChangeAspect="1"/>
          </p:cNvPicPr>
          <p:nvPr/>
        </p:nvPicPr>
        <p:blipFill>
          <a:blip r:embed="rId3"/>
          <a:stretch>
            <a:fillRect/>
          </a:stretch>
        </p:blipFill>
        <p:spPr>
          <a:xfrm>
            <a:off x="5526367" y="1600200"/>
            <a:ext cx="3255680" cy="4180417"/>
          </a:xfrm>
          <a:prstGeom prst="rect">
            <a:avLst/>
          </a:prstGeom>
        </p:spPr>
      </p:pic>
    </p:spTree>
    <p:extLst>
      <p:ext uri="{BB962C8B-B14F-4D97-AF65-F5344CB8AC3E}">
        <p14:creationId xmlns:p14="http://schemas.microsoft.com/office/powerpoint/2010/main" val="26138324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0772" name="Rectangle 4"/>
          <p:cNvSpPr>
            <a:spLocks noGrp="1" noChangeArrowheads="1"/>
          </p:cNvSpPr>
          <p:nvPr>
            <p:ph type="title"/>
          </p:nvPr>
        </p:nvSpPr>
        <p:spPr>
          <a:xfrm>
            <a:off x="552447" y="338136"/>
            <a:ext cx="8229600" cy="1143000"/>
          </a:xfrm>
        </p:spPr>
        <p:txBody>
          <a:bodyPr/>
          <a:lstStyle/>
          <a:p>
            <a:pPr algn="l"/>
            <a:r>
              <a:rPr lang="en-US" dirty="0" smtClean="0">
                <a:solidFill>
                  <a:srgbClr val="558ED5"/>
                </a:solidFill>
                <a:latin typeface="Arial"/>
                <a:cs typeface="Arial"/>
              </a:rPr>
              <a:t>GERD – Lifestyle Factors</a:t>
            </a:r>
            <a:endParaRPr lang="en-US" dirty="0">
              <a:solidFill>
                <a:srgbClr val="558ED5"/>
              </a:solidFill>
              <a:latin typeface="Arial"/>
              <a:cs typeface="Arial"/>
            </a:endParaRPr>
          </a:p>
        </p:txBody>
      </p:sp>
      <p:sp>
        <p:nvSpPr>
          <p:cNvPr id="3360773" name="Rectangle 5"/>
          <p:cNvSpPr>
            <a:spLocks noGrp="1" noChangeArrowheads="1"/>
          </p:cNvSpPr>
          <p:nvPr>
            <p:ph type="body" idx="1"/>
          </p:nvPr>
        </p:nvSpPr>
        <p:spPr>
          <a:xfrm>
            <a:off x="552447" y="1600200"/>
            <a:ext cx="8229600" cy="4525963"/>
          </a:xfrm>
        </p:spPr>
        <p:txBody>
          <a:bodyPr/>
          <a:lstStyle/>
          <a:p>
            <a:pPr>
              <a:lnSpc>
                <a:spcPct val="90000"/>
              </a:lnSpc>
            </a:pPr>
            <a:r>
              <a:rPr lang="en-US" dirty="0" smtClean="0">
                <a:latin typeface="Arial"/>
                <a:cs typeface="Arial"/>
              </a:rPr>
              <a:t>Alcohol use</a:t>
            </a:r>
          </a:p>
          <a:p>
            <a:pPr>
              <a:lnSpc>
                <a:spcPct val="90000"/>
              </a:lnSpc>
            </a:pPr>
            <a:r>
              <a:rPr lang="en-US" dirty="0" smtClean="0">
                <a:latin typeface="Arial"/>
                <a:cs typeface="Arial"/>
              </a:rPr>
              <a:t>Obesity</a:t>
            </a:r>
          </a:p>
          <a:p>
            <a:pPr>
              <a:lnSpc>
                <a:spcPct val="90000"/>
              </a:lnSpc>
            </a:pPr>
            <a:r>
              <a:rPr lang="en-US" dirty="0" smtClean="0">
                <a:latin typeface="Arial"/>
                <a:cs typeface="Arial"/>
              </a:rPr>
              <a:t>Large or late night meals</a:t>
            </a:r>
          </a:p>
          <a:p>
            <a:pPr>
              <a:lnSpc>
                <a:spcPct val="90000"/>
              </a:lnSpc>
            </a:pPr>
            <a:r>
              <a:rPr lang="en-US" dirty="0" smtClean="0">
                <a:latin typeface="Arial"/>
                <a:cs typeface="Arial"/>
              </a:rPr>
              <a:t>Pregnancy</a:t>
            </a:r>
          </a:p>
          <a:p>
            <a:pPr>
              <a:lnSpc>
                <a:spcPct val="90000"/>
              </a:lnSpc>
            </a:pPr>
            <a:r>
              <a:rPr lang="en-US" dirty="0" smtClean="0">
                <a:latin typeface="Arial"/>
                <a:cs typeface="Arial"/>
              </a:rPr>
              <a:t>Smoking</a:t>
            </a:r>
          </a:p>
          <a:p>
            <a:pPr>
              <a:lnSpc>
                <a:spcPct val="90000"/>
              </a:lnSpc>
            </a:pPr>
            <a:r>
              <a:rPr lang="en-US" dirty="0" smtClean="0">
                <a:latin typeface="Arial"/>
                <a:cs typeface="Arial"/>
              </a:rPr>
              <a:t>Stress</a:t>
            </a:r>
          </a:p>
          <a:p>
            <a:pPr>
              <a:lnSpc>
                <a:spcPct val="90000"/>
              </a:lnSpc>
            </a:pPr>
            <a:r>
              <a:rPr lang="en-US" dirty="0" smtClean="0">
                <a:latin typeface="Arial"/>
                <a:cs typeface="Arial"/>
              </a:rPr>
              <a:t>Weight training</a:t>
            </a:r>
            <a:endParaRPr lang="en-US" dirty="0">
              <a:latin typeface="Arial"/>
              <a:cs typeface="Arial"/>
            </a:endParaRPr>
          </a:p>
        </p:txBody>
      </p:sp>
    </p:spTree>
    <p:extLst>
      <p:ext uri="{BB962C8B-B14F-4D97-AF65-F5344CB8AC3E}">
        <p14:creationId xmlns:p14="http://schemas.microsoft.com/office/powerpoint/2010/main" val="39277398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0772" name="Rectangle 4"/>
          <p:cNvSpPr>
            <a:spLocks noGrp="1" noChangeArrowheads="1"/>
          </p:cNvSpPr>
          <p:nvPr>
            <p:ph type="title"/>
          </p:nvPr>
        </p:nvSpPr>
        <p:spPr>
          <a:xfrm>
            <a:off x="552447" y="338136"/>
            <a:ext cx="8229600" cy="1143000"/>
          </a:xfrm>
        </p:spPr>
        <p:txBody>
          <a:bodyPr/>
          <a:lstStyle/>
          <a:p>
            <a:pPr algn="l"/>
            <a:r>
              <a:rPr lang="en-US" dirty="0" smtClean="0">
                <a:solidFill>
                  <a:srgbClr val="558ED5"/>
                </a:solidFill>
                <a:latin typeface="Arial"/>
                <a:cs typeface="Arial"/>
              </a:rPr>
              <a:t>GERD – Food Triggers</a:t>
            </a:r>
            <a:endParaRPr lang="en-US" dirty="0">
              <a:solidFill>
                <a:srgbClr val="558ED5"/>
              </a:solidFill>
              <a:latin typeface="Arial"/>
              <a:cs typeface="Arial"/>
            </a:endParaRPr>
          </a:p>
        </p:txBody>
      </p:sp>
      <p:sp>
        <p:nvSpPr>
          <p:cNvPr id="3360773" name="Rectangle 5"/>
          <p:cNvSpPr>
            <a:spLocks noGrp="1" noChangeArrowheads="1"/>
          </p:cNvSpPr>
          <p:nvPr>
            <p:ph type="body" idx="1"/>
          </p:nvPr>
        </p:nvSpPr>
        <p:spPr>
          <a:xfrm>
            <a:off x="552447" y="1600200"/>
            <a:ext cx="8229600" cy="4525963"/>
          </a:xfrm>
        </p:spPr>
        <p:txBody>
          <a:bodyPr/>
          <a:lstStyle/>
          <a:p>
            <a:pPr>
              <a:lnSpc>
                <a:spcPct val="90000"/>
              </a:lnSpc>
            </a:pPr>
            <a:r>
              <a:rPr lang="en-US" dirty="0" smtClean="0">
                <a:latin typeface="Arial"/>
                <a:cs typeface="Arial"/>
              </a:rPr>
              <a:t>Citrus fruits</a:t>
            </a:r>
          </a:p>
          <a:p>
            <a:pPr>
              <a:lnSpc>
                <a:spcPct val="90000"/>
              </a:lnSpc>
            </a:pPr>
            <a:r>
              <a:rPr lang="en-US" dirty="0" smtClean="0">
                <a:latin typeface="Arial"/>
                <a:cs typeface="Arial"/>
              </a:rPr>
              <a:t>Chocolate</a:t>
            </a:r>
          </a:p>
          <a:p>
            <a:pPr>
              <a:lnSpc>
                <a:spcPct val="90000"/>
              </a:lnSpc>
            </a:pPr>
            <a:r>
              <a:rPr lang="en-US" dirty="0" smtClean="0">
                <a:latin typeface="Arial"/>
                <a:cs typeface="Arial"/>
              </a:rPr>
              <a:t>Drinks with caffeine</a:t>
            </a:r>
          </a:p>
          <a:p>
            <a:pPr>
              <a:lnSpc>
                <a:spcPct val="90000"/>
              </a:lnSpc>
            </a:pPr>
            <a:r>
              <a:rPr lang="en-US" dirty="0" smtClean="0">
                <a:latin typeface="Arial"/>
                <a:cs typeface="Arial"/>
              </a:rPr>
              <a:t>Fatty and fried foods</a:t>
            </a:r>
          </a:p>
          <a:p>
            <a:pPr>
              <a:lnSpc>
                <a:spcPct val="90000"/>
              </a:lnSpc>
            </a:pPr>
            <a:r>
              <a:rPr lang="en-US" dirty="0" smtClean="0">
                <a:latin typeface="Arial"/>
                <a:cs typeface="Arial"/>
              </a:rPr>
              <a:t>Garlic and onions</a:t>
            </a:r>
          </a:p>
          <a:p>
            <a:pPr>
              <a:lnSpc>
                <a:spcPct val="90000"/>
              </a:lnSpc>
            </a:pPr>
            <a:r>
              <a:rPr lang="en-US" dirty="0" smtClean="0">
                <a:latin typeface="Arial"/>
                <a:cs typeface="Arial"/>
              </a:rPr>
              <a:t>Mint flavorings</a:t>
            </a:r>
          </a:p>
          <a:p>
            <a:pPr>
              <a:lnSpc>
                <a:spcPct val="90000"/>
              </a:lnSpc>
            </a:pPr>
            <a:r>
              <a:rPr lang="en-US" dirty="0" smtClean="0">
                <a:latin typeface="Arial"/>
                <a:cs typeface="Arial"/>
              </a:rPr>
              <a:t>Spicy or tomato based foods</a:t>
            </a:r>
            <a:endParaRPr lang="en-US" dirty="0">
              <a:latin typeface="Arial"/>
              <a:cs typeface="Arial"/>
            </a:endParaRPr>
          </a:p>
        </p:txBody>
      </p:sp>
    </p:spTree>
    <p:extLst>
      <p:ext uri="{BB962C8B-B14F-4D97-AF65-F5344CB8AC3E}">
        <p14:creationId xmlns:p14="http://schemas.microsoft.com/office/powerpoint/2010/main" val="11419879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4868" name="Rectangle 4"/>
          <p:cNvSpPr>
            <a:spLocks noGrp="1" noChangeArrowheads="1"/>
          </p:cNvSpPr>
          <p:nvPr>
            <p:ph type="title"/>
          </p:nvPr>
        </p:nvSpPr>
        <p:spPr>
          <a:xfrm>
            <a:off x="531281" y="327553"/>
            <a:ext cx="8229600" cy="1143000"/>
          </a:xfrm>
        </p:spPr>
        <p:txBody>
          <a:bodyPr/>
          <a:lstStyle/>
          <a:p>
            <a:pPr algn="l"/>
            <a:r>
              <a:rPr lang="en-US" dirty="0">
                <a:solidFill>
                  <a:srgbClr val="558ED5"/>
                </a:solidFill>
                <a:latin typeface="Arial"/>
                <a:cs typeface="Arial"/>
              </a:rPr>
              <a:t>How </a:t>
            </a:r>
            <a:r>
              <a:rPr lang="en-US" dirty="0" smtClean="0">
                <a:solidFill>
                  <a:srgbClr val="558ED5"/>
                </a:solidFill>
                <a:latin typeface="Arial"/>
                <a:cs typeface="Arial"/>
              </a:rPr>
              <a:t>is GERD Diagnosed?</a:t>
            </a:r>
            <a:endParaRPr lang="en-US" dirty="0">
              <a:solidFill>
                <a:srgbClr val="558ED5"/>
              </a:solidFill>
              <a:latin typeface="Arial"/>
              <a:cs typeface="Arial"/>
            </a:endParaRPr>
          </a:p>
        </p:txBody>
      </p:sp>
      <p:sp>
        <p:nvSpPr>
          <p:cNvPr id="3364869" name="Rectangle 5"/>
          <p:cNvSpPr>
            <a:spLocks noGrp="1" noChangeArrowheads="1"/>
          </p:cNvSpPr>
          <p:nvPr>
            <p:ph type="body" idx="1"/>
          </p:nvPr>
        </p:nvSpPr>
        <p:spPr>
          <a:xfrm>
            <a:off x="560921" y="1398588"/>
            <a:ext cx="8018463" cy="4454525"/>
          </a:xfrm>
        </p:spPr>
        <p:txBody>
          <a:bodyPr/>
          <a:lstStyle/>
          <a:p>
            <a:pPr>
              <a:lnSpc>
                <a:spcPct val="90000"/>
              </a:lnSpc>
            </a:pPr>
            <a:r>
              <a:rPr lang="en-US" dirty="0" smtClean="0">
                <a:latin typeface="Arial"/>
                <a:cs typeface="Arial"/>
              </a:rPr>
              <a:t>Symptoms respond to anti-acid meds</a:t>
            </a:r>
          </a:p>
          <a:p>
            <a:pPr>
              <a:lnSpc>
                <a:spcPct val="90000"/>
              </a:lnSpc>
            </a:pPr>
            <a:r>
              <a:rPr lang="en-US" dirty="0" smtClean="0">
                <a:latin typeface="Arial"/>
                <a:cs typeface="Arial"/>
              </a:rPr>
              <a:t>Your physician may look into your esophagus for signs of inflammation </a:t>
            </a:r>
            <a:br>
              <a:rPr lang="en-US" dirty="0" smtClean="0">
                <a:latin typeface="Arial"/>
                <a:cs typeface="Arial"/>
              </a:rPr>
            </a:br>
            <a:r>
              <a:rPr lang="en-US" dirty="0" smtClean="0">
                <a:latin typeface="Arial"/>
                <a:cs typeface="Arial"/>
              </a:rPr>
              <a:t>of the tissue (endoscopy)</a:t>
            </a:r>
          </a:p>
          <a:p>
            <a:pPr>
              <a:lnSpc>
                <a:spcPct val="90000"/>
              </a:lnSpc>
            </a:pPr>
            <a:r>
              <a:rPr lang="en-US" dirty="0" smtClean="0">
                <a:latin typeface="Arial"/>
                <a:cs typeface="Arial"/>
              </a:rPr>
              <a:t>You may take a 24-hour pH test which determines the amount of acid in your esophagus</a:t>
            </a:r>
            <a:endParaRPr lang="en-US" dirty="0">
              <a:latin typeface="Arial"/>
              <a:cs typeface="Arial"/>
            </a:endParaRPr>
          </a:p>
        </p:txBody>
      </p:sp>
    </p:spTree>
    <p:extLst>
      <p:ext uri="{BB962C8B-B14F-4D97-AF65-F5344CB8AC3E}">
        <p14:creationId xmlns:p14="http://schemas.microsoft.com/office/powerpoint/2010/main" val="30712085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9702" name="TextBox 11"/>
          <p:cNvSpPr txBox="1">
            <a:spLocks noChangeArrowheads="1"/>
          </p:cNvSpPr>
          <p:nvPr/>
        </p:nvSpPr>
        <p:spPr bwMode="auto">
          <a:xfrm>
            <a:off x="565468" y="2588796"/>
            <a:ext cx="8548052" cy="332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4200" dirty="0" smtClean="0">
                <a:solidFill>
                  <a:schemeClr val="bg1"/>
                </a:solidFill>
              </a:rPr>
              <a:t>…but as many as </a:t>
            </a:r>
          </a:p>
          <a:p>
            <a:pPr eaLnBrk="1" hangingPunct="1"/>
            <a:r>
              <a:rPr lang="en-US" sz="4200" dirty="0" smtClean="0">
                <a:solidFill>
                  <a:schemeClr val="bg1"/>
                </a:solidFill>
              </a:rPr>
              <a:t>people with GERD don’t respond</a:t>
            </a:r>
          </a:p>
          <a:p>
            <a:pPr eaLnBrk="1" hangingPunct="1"/>
            <a:r>
              <a:rPr lang="en-US" sz="4200" dirty="0" smtClean="0">
                <a:solidFill>
                  <a:schemeClr val="bg1"/>
                </a:solidFill>
              </a:rPr>
              <a:t>to PPIs…and many more are concerned about the risks of</a:t>
            </a:r>
          </a:p>
          <a:p>
            <a:pPr eaLnBrk="1" hangingPunct="1"/>
            <a:r>
              <a:rPr lang="en-US" sz="4200" dirty="0" smtClean="0">
                <a:solidFill>
                  <a:schemeClr val="bg1"/>
                </a:solidFill>
              </a:rPr>
              <a:t>long term medication.</a:t>
            </a:r>
            <a:endParaRPr lang="en-US" sz="4200" dirty="0">
              <a:solidFill>
                <a:schemeClr val="bg1"/>
              </a:solidFill>
            </a:endParaRPr>
          </a:p>
        </p:txBody>
      </p:sp>
      <p:sp>
        <p:nvSpPr>
          <p:cNvPr id="29703" name="TextBox 12"/>
          <p:cNvSpPr txBox="1">
            <a:spLocks noChangeArrowheads="1"/>
          </p:cNvSpPr>
          <p:nvPr/>
        </p:nvSpPr>
        <p:spPr bwMode="auto">
          <a:xfrm>
            <a:off x="567214" y="674376"/>
            <a:ext cx="8314372"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3200" dirty="0" smtClean="0">
                <a:solidFill>
                  <a:srgbClr val="2B6CA8"/>
                </a:solidFill>
              </a:rPr>
              <a:t>For most patients medications </a:t>
            </a:r>
            <a:br>
              <a:rPr lang="en-US" sz="3200" dirty="0" smtClean="0">
                <a:solidFill>
                  <a:srgbClr val="2B6CA8"/>
                </a:solidFill>
              </a:rPr>
            </a:br>
            <a:r>
              <a:rPr lang="en-US" sz="3200" dirty="0" smtClean="0">
                <a:solidFill>
                  <a:srgbClr val="2B6CA8"/>
                </a:solidFill>
              </a:rPr>
              <a:t>control their symptoms…</a:t>
            </a:r>
            <a:endParaRPr lang="en-US" sz="3200" dirty="0">
              <a:solidFill>
                <a:srgbClr val="2B6CA8"/>
              </a:solidFill>
            </a:endParaRPr>
          </a:p>
          <a:p>
            <a:pPr eaLnBrk="1" hangingPunct="1"/>
            <a:endParaRPr lang="en-US" sz="3200" dirty="0"/>
          </a:p>
        </p:txBody>
      </p:sp>
      <p:sp>
        <p:nvSpPr>
          <p:cNvPr id="10" name="TextBox 10"/>
          <p:cNvSpPr txBox="1">
            <a:spLocks noChangeArrowheads="1"/>
          </p:cNvSpPr>
          <p:nvPr/>
        </p:nvSpPr>
        <p:spPr bwMode="auto">
          <a:xfrm>
            <a:off x="4826000" y="1917700"/>
            <a:ext cx="3481387"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9600" b="1" dirty="0">
                <a:solidFill>
                  <a:srgbClr val="2B6CA8"/>
                </a:solidFill>
              </a:rPr>
              <a:t>1 in 3</a:t>
            </a:r>
          </a:p>
        </p:txBody>
      </p:sp>
    </p:spTree>
    <p:extLst>
      <p:ext uri="{BB962C8B-B14F-4D97-AF65-F5344CB8AC3E}">
        <p14:creationId xmlns:p14="http://schemas.microsoft.com/office/powerpoint/2010/main" val="34806972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Picture 6" descr="ST_123.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bwMode="auto">
          <a:xfrm>
            <a:off x="4855106" y="3573349"/>
            <a:ext cx="2008348" cy="619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2" name="TextBox 7"/>
          <p:cNvSpPr txBox="1">
            <a:spLocks noChangeArrowheads="1"/>
          </p:cNvSpPr>
          <p:nvPr/>
        </p:nvSpPr>
        <p:spPr bwMode="auto">
          <a:xfrm>
            <a:off x="1654175" y="2570163"/>
            <a:ext cx="2065338"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b="1" dirty="0">
                <a:solidFill>
                  <a:schemeClr val="bg1"/>
                </a:solidFill>
              </a:rPr>
              <a:t>Medical </a:t>
            </a:r>
          </a:p>
          <a:p>
            <a:pPr eaLnBrk="1" hangingPunct="1"/>
            <a:r>
              <a:rPr lang="en-US" b="1" dirty="0">
                <a:solidFill>
                  <a:schemeClr val="bg1"/>
                </a:solidFill>
              </a:rPr>
              <a:t>Management</a:t>
            </a:r>
          </a:p>
        </p:txBody>
      </p:sp>
      <p:sp>
        <p:nvSpPr>
          <p:cNvPr id="30723" name="TextBox 8"/>
          <p:cNvSpPr txBox="1">
            <a:spLocks noChangeArrowheads="1"/>
          </p:cNvSpPr>
          <p:nvPr/>
        </p:nvSpPr>
        <p:spPr bwMode="auto">
          <a:xfrm>
            <a:off x="4041775" y="2570163"/>
            <a:ext cx="2030413"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b="1">
                <a:solidFill>
                  <a:schemeClr val="bg1"/>
                </a:solidFill>
              </a:rPr>
              <a:t>Endoluminal</a:t>
            </a:r>
          </a:p>
          <a:p>
            <a:pPr eaLnBrk="1" hangingPunct="1"/>
            <a:r>
              <a:rPr lang="en-US" b="1">
                <a:solidFill>
                  <a:schemeClr val="bg1"/>
                </a:solidFill>
              </a:rPr>
              <a:t>Therapy</a:t>
            </a:r>
          </a:p>
        </p:txBody>
      </p:sp>
      <p:sp>
        <p:nvSpPr>
          <p:cNvPr id="30724" name="TextBox 9"/>
          <p:cNvSpPr txBox="1">
            <a:spLocks noChangeArrowheads="1"/>
          </p:cNvSpPr>
          <p:nvPr/>
        </p:nvSpPr>
        <p:spPr bwMode="auto">
          <a:xfrm>
            <a:off x="6403975" y="2570163"/>
            <a:ext cx="140017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b="1">
                <a:solidFill>
                  <a:schemeClr val="bg1"/>
                </a:solidFill>
              </a:rPr>
              <a:t>Invasive</a:t>
            </a:r>
          </a:p>
          <a:p>
            <a:pPr eaLnBrk="1" hangingPunct="1"/>
            <a:r>
              <a:rPr lang="en-US" b="1">
                <a:solidFill>
                  <a:schemeClr val="bg1"/>
                </a:solidFill>
              </a:rPr>
              <a:t>Surgery</a:t>
            </a:r>
          </a:p>
        </p:txBody>
      </p:sp>
      <p:sp>
        <p:nvSpPr>
          <p:cNvPr id="9" name="Rectangle 4"/>
          <p:cNvSpPr>
            <a:spLocks noGrp="1" noChangeArrowheads="1"/>
          </p:cNvSpPr>
          <p:nvPr>
            <p:ph type="title"/>
          </p:nvPr>
        </p:nvSpPr>
        <p:spPr>
          <a:xfrm>
            <a:off x="531281" y="327553"/>
            <a:ext cx="8229600" cy="1143000"/>
          </a:xfrm>
        </p:spPr>
        <p:txBody>
          <a:bodyPr/>
          <a:lstStyle/>
          <a:p>
            <a:pPr algn="l"/>
            <a:r>
              <a:rPr lang="en-US" dirty="0" smtClean="0">
                <a:solidFill>
                  <a:srgbClr val="558ED5"/>
                </a:solidFill>
                <a:latin typeface="Arial"/>
                <a:cs typeface="Arial"/>
              </a:rPr>
              <a:t>GERD Treatments</a:t>
            </a:r>
            <a:endParaRPr lang="en-US" dirty="0">
              <a:solidFill>
                <a:srgbClr val="558ED5"/>
              </a:solidFill>
              <a:latin typeface="Arial"/>
              <a:cs typeface="Arial"/>
            </a:endParaRPr>
          </a:p>
        </p:txBody>
      </p:sp>
      <p:pic>
        <p:nvPicPr>
          <p:cNvPr id="2" name="Picture 1" descr="GERD_treatments.png"/>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39763" y="1624406"/>
            <a:ext cx="7862000" cy="1948943"/>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495</TotalTime>
  <Words>1158</Words>
  <Application>Microsoft Macintosh PowerPoint</Application>
  <PresentationFormat>On-screen Show (4:3)</PresentationFormat>
  <Paragraphs>117</Paragraphs>
  <Slides>18</Slides>
  <Notes>17</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18</vt:i4>
      </vt:variant>
    </vt:vector>
  </HeadingPairs>
  <TitlesOfParts>
    <vt:vector size="20" baseType="lpstr">
      <vt:lpstr>Office Theme</vt:lpstr>
      <vt:lpstr>Bitmap Image</vt:lpstr>
      <vt:lpstr>PowerPoint Presentation</vt:lpstr>
      <vt:lpstr>What is GERD?</vt:lpstr>
      <vt:lpstr>GERD Symptoms</vt:lpstr>
      <vt:lpstr>GERD Why?</vt:lpstr>
      <vt:lpstr>GERD – Lifestyle Factors</vt:lpstr>
      <vt:lpstr>GERD – Food Triggers</vt:lpstr>
      <vt:lpstr>How is GERD Diagnosed?</vt:lpstr>
      <vt:lpstr>PowerPoint Presentation</vt:lpstr>
      <vt:lpstr>GERD Treatments</vt:lpstr>
      <vt:lpstr>Lifestyle Changes</vt:lpstr>
      <vt:lpstr>Medications</vt:lpstr>
      <vt:lpstr>Nissen Fundoplication Surgery</vt:lpstr>
      <vt:lpstr>Minimally Invasive  Stretta Therapy</vt:lpstr>
      <vt:lpstr>Minimally Invasive  Stretta Therapy</vt:lpstr>
      <vt:lpstr>Minimally Invasive and Effective - Stretta Therapy</vt:lpstr>
      <vt:lpstr>How Stretta Works</vt:lpstr>
      <vt:lpstr>Resolve Reflux. Reduce or Eliminate Meds. Avoid Invasive Surgery.</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Steve Novak</dc:creator>
  <cp:lastModifiedBy>Sheila Doyle</cp:lastModifiedBy>
  <cp:revision>48</cp:revision>
  <cp:lastPrinted>2012-06-28T13:09:27Z</cp:lastPrinted>
  <dcterms:created xsi:type="dcterms:W3CDTF">2010-12-17T17:51:01Z</dcterms:created>
  <dcterms:modified xsi:type="dcterms:W3CDTF">2014-05-26T21:39:02Z</dcterms:modified>
</cp:coreProperties>
</file>